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46" r:id="rId2"/>
    <p:sldMasterId id="2147483770" r:id="rId3"/>
  </p:sldMasterIdLst>
  <p:notesMasterIdLst>
    <p:notesMasterId r:id="rId17"/>
  </p:notesMasterIdLst>
  <p:handoutMasterIdLst>
    <p:handoutMasterId r:id="rId18"/>
  </p:handoutMasterIdLst>
  <p:sldIdLst>
    <p:sldId id="256" r:id="rId4"/>
    <p:sldId id="338" r:id="rId5"/>
    <p:sldId id="531" r:id="rId6"/>
    <p:sldId id="532" r:id="rId7"/>
    <p:sldId id="433" r:id="rId8"/>
    <p:sldId id="484" r:id="rId9"/>
    <p:sldId id="385" r:id="rId10"/>
    <p:sldId id="537" r:id="rId11"/>
    <p:sldId id="536" r:id="rId12"/>
    <p:sldId id="533" r:id="rId13"/>
    <p:sldId id="534" r:id="rId14"/>
    <p:sldId id="535" r:id="rId15"/>
    <p:sldId id="260" r:id="rId16"/>
  </p:sldIdLst>
  <p:sldSz cx="12188825" cy="6858000"/>
  <p:notesSz cx="6797675" cy="9928225"/>
  <p:defaultTextStyle>
    <a:defPPr>
      <a:defRPr lang="ru-RU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4E82"/>
    <a:srgbClr val="435579"/>
    <a:srgbClr val="489289"/>
    <a:srgbClr val="418F48"/>
    <a:srgbClr val="728E3A"/>
    <a:srgbClr val="0000FF"/>
    <a:srgbClr val="39471D"/>
    <a:srgbClr val="E88F86"/>
    <a:srgbClr val="003085"/>
    <a:srgbClr val="2F6C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46" autoAdjust="0"/>
    <p:restoredTop sz="94624" autoAdjust="0"/>
  </p:normalViewPr>
  <p:slideViewPr>
    <p:cSldViewPr snapToGrid="0" snapToObjects="1">
      <p:cViewPr varScale="1">
        <p:scale>
          <a:sx n="108" d="100"/>
          <a:sy n="108" d="100"/>
        </p:scale>
        <p:origin x="510" y="108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90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microsoft.com/office/2015/10/relationships/revisionInfo" Target="revisionInfo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BD36B9-1540-4441-9877-B01D877CE410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</dgm:pt>
    <dgm:pt modelId="{C713712F-E496-4A06-A6A8-C2BF6036E38E}">
      <dgm:prSet phldrT="[Текст]" custT="1"/>
      <dgm:spPr/>
      <dgm:t>
        <a:bodyPr/>
        <a:lstStyle/>
        <a:p>
          <a:r>
            <a:rPr lang="ru-RU" sz="2800" b="1" dirty="0"/>
            <a:t>Подтверждает соответствие квалификации соискателя профессиональному стандарту</a:t>
          </a:r>
        </a:p>
      </dgm:t>
    </dgm:pt>
    <dgm:pt modelId="{17F22AE3-E700-4644-8564-8AE21CBAE48D}" type="parTrans" cxnId="{B895E94A-26FA-441F-B55F-348453911D65}">
      <dgm:prSet/>
      <dgm:spPr/>
      <dgm:t>
        <a:bodyPr/>
        <a:lstStyle/>
        <a:p>
          <a:endParaRPr lang="ru-RU" sz="2800" b="1"/>
        </a:p>
      </dgm:t>
    </dgm:pt>
    <dgm:pt modelId="{4D3528DF-5C19-4003-857A-74F9EF714BF1}" type="sibTrans" cxnId="{B895E94A-26FA-441F-B55F-348453911D65}">
      <dgm:prSet/>
      <dgm:spPr/>
      <dgm:t>
        <a:bodyPr/>
        <a:lstStyle/>
        <a:p>
          <a:endParaRPr lang="ru-RU" sz="2800" b="1"/>
        </a:p>
      </dgm:t>
    </dgm:pt>
    <dgm:pt modelId="{4B9312DA-2956-4DD8-BB86-E56BD761776A}">
      <dgm:prSet phldrT="[Текст]" custT="1"/>
      <dgm:spPr/>
      <dgm:t>
        <a:bodyPr/>
        <a:lstStyle/>
        <a:p>
          <a:r>
            <a:rPr lang="ru-RU" sz="2800" b="1" dirty="0"/>
            <a:t>Свидетельство о квалификации общероссийского образца</a:t>
          </a:r>
        </a:p>
      </dgm:t>
    </dgm:pt>
    <dgm:pt modelId="{87801B4B-1F4B-496A-98E5-8BA9EA54637D}" type="parTrans" cxnId="{BE9A591F-5DAB-4D8B-BFE1-04B20710FF42}">
      <dgm:prSet/>
      <dgm:spPr/>
      <dgm:t>
        <a:bodyPr/>
        <a:lstStyle/>
        <a:p>
          <a:endParaRPr lang="ru-RU" sz="2800" b="1"/>
        </a:p>
      </dgm:t>
    </dgm:pt>
    <dgm:pt modelId="{DDBC1FBC-D9D5-4E2B-A6A1-7B01717F2978}" type="sibTrans" cxnId="{BE9A591F-5DAB-4D8B-BFE1-04B20710FF42}">
      <dgm:prSet/>
      <dgm:spPr/>
      <dgm:t>
        <a:bodyPr/>
        <a:lstStyle/>
        <a:p>
          <a:endParaRPr lang="ru-RU" sz="2800" b="1"/>
        </a:p>
      </dgm:t>
    </dgm:pt>
    <dgm:pt modelId="{08A1E898-9B2A-4994-AB3F-C988E45F4B3D}">
      <dgm:prSet phldrT="[Текст]" custT="1"/>
      <dgm:spPr/>
      <dgm:t>
        <a:bodyPr/>
        <a:lstStyle/>
        <a:p>
          <a:r>
            <a:rPr lang="ru-RU" sz="2800" b="1" dirty="0"/>
            <a:t>Единственная процедура подтверждения квалификации, установленная законодательно</a:t>
          </a:r>
        </a:p>
      </dgm:t>
    </dgm:pt>
    <dgm:pt modelId="{F4A4D99E-B059-4E86-BBB0-6B68A4AC671B}" type="parTrans" cxnId="{B7B698EF-4D48-4F91-BFC4-DB9A5037D26B}">
      <dgm:prSet/>
      <dgm:spPr/>
      <dgm:t>
        <a:bodyPr/>
        <a:lstStyle/>
        <a:p>
          <a:endParaRPr lang="ru-RU" sz="2800" b="1"/>
        </a:p>
      </dgm:t>
    </dgm:pt>
    <dgm:pt modelId="{8BA960B5-29D8-4D0E-AF5B-CC6EECF51128}" type="sibTrans" cxnId="{B7B698EF-4D48-4F91-BFC4-DB9A5037D26B}">
      <dgm:prSet/>
      <dgm:spPr/>
      <dgm:t>
        <a:bodyPr/>
        <a:lstStyle/>
        <a:p>
          <a:endParaRPr lang="ru-RU" sz="2800" b="1"/>
        </a:p>
      </dgm:t>
    </dgm:pt>
    <dgm:pt modelId="{827AA595-77E0-4A27-87B3-80EE65B7CC23}">
      <dgm:prSet phldrT="[Текст]" custT="1"/>
      <dgm:spPr/>
      <dgm:t>
        <a:bodyPr/>
        <a:lstStyle/>
        <a:p>
          <a:r>
            <a:rPr lang="ru-RU" sz="2800" b="1"/>
            <a:t>Прямой контроль объединений работодателей за проведением профессиональных экзаменов</a:t>
          </a:r>
          <a:endParaRPr lang="ru-RU" sz="2800" b="1" dirty="0"/>
        </a:p>
      </dgm:t>
    </dgm:pt>
    <dgm:pt modelId="{78661BE1-7E62-42B6-BBA6-317571265A2E}" type="parTrans" cxnId="{24C2FC89-9826-483A-918B-F75B8CA0EF53}">
      <dgm:prSet/>
      <dgm:spPr/>
      <dgm:t>
        <a:bodyPr/>
        <a:lstStyle/>
        <a:p>
          <a:endParaRPr lang="ru-RU" sz="2800" b="1"/>
        </a:p>
      </dgm:t>
    </dgm:pt>
    <dgm:pt modelId="{4BCBD439-CF9C-4F20-9E92-6B2E3C4B6962}" type="sibTrans" cxnId="{24C2FC89-9826-483A-918B-F75B8CA0EF53}">
      <dgm:prSet/>
      <dgm:spPr/>
      <dgm:t>
        <a:bodyPr/>
        <a:lstStyle/>
        <a:p>
          <a:endParaRPr lang="ru-RU" sz="2800" b="1"/>
        </a:p>
      </dgm:t>
    </dgm:pt>
    <dgm:pt modelId="{A1B3A7F4-BD7C-4809-939A-15BEB15F05B0}">
      <dgm:prSet phldrT="[Текст]" custT="1"/>
      <dgm:spPr/>
      <dgm:t>
        <a:bodyPr/>
        <a:lstStyle/>
        <a:p>
          <a:r>
            <a:rPr lang="ru-RU" sz="2800" b="1" dirty="0"/>
            <a:t>Независимость оценки квалификаций от образовательных организаций, осуществляющих подготовку</a:t>
          </a:r>
        </a:p>
      </dgm:t>
    </dgm:pt>
    <dgm:pt modelId="{80D18915-3171-41D6-81B3-C425FEB69A70}" type="parTrans" cxnId="{C6F24826-0DC7-4934-A91F-3E942FE2FB01}">
      <dgm:prSet/>
      <dgm:spPr/>
      <dgm:t>
        <a:bodyPr/>
        <a:lstStyle/>
        <a:p>
          <a:endParaRPr lang="ru-RU" sz="2800" b="1"/>
        </a:p>
      </dgm:t>
    </dgm:pt>
    <dgm:pt modelId="{5B8B11CB-6445-449C-8540-7A1F532C8D55}" type="sibTrans" cxnId="{C6F24826-0DC7-4934-A91F-3E942FE2FB01}">
      <dgm:prSet/>
      <dgm:spPr/>
      <dgm:t>
        <a:bodyPr/>
        <a:lstStyle/>
        <a:p>
          <a:endParaRPr lang="ru-RU" sz="2800" b="1"/>
        </a:p>
      </dgm:t>
    </dgm:pt>
    <dgm:pt modelId="{F43E77DB-40FB-4336-B25A-B07594512D4B}">
      <dgm:prSet phldrT="[Текст]" custT="1"/>
      <dgm:spPr/>
      <dgm:t>
        <a:bodyPr/>
        <a:lstStyle/>
        <a:p>
          <a:r>
            <a:rPr lang="ru-RU" sz="2800" b="1" dirty="0"/>
            <a:t>Широкое применение информационных технологий</a:t>
          </a:r>
        </a:p>
      </dgm:t>
    </dgm:pt>
    <dgm:pt modelId="{86C0A2BF-A9FF-4AD4-9213-009A8DAD5F6D}" type="parTrans" cxnId="{51533B96-2BF5-4F83-9C2C-1165E6452CF9}">
      <dgm:prSet/>
      <dgm:spPr/>
      <dgm:t>
        <a:bodyPr/>
        <a:lstStyle/>
        <a:p>
          <a:endParaRPr lang="ru-RU" sz="2800" b="1"/>
        </a:p>
      </dgm:t>
    </dgm:pt>
    <dgm:pt modelId="{49EF76B6-943F-422E-8F30-9897196A401F}" type="sibTrans" cxnId="{51533B96-2BF5-4F83-9C2C-1165E6452CF9}">
      <dgm:prSet/>
      <dgm:spPr/>
      <dgm:t>
        <a:bodyPr/>
        <a:lstStyle/>
        <a:p>
          <a:endParaRPr lang="ru-RU" sz="2800" b="1"/>
        </a:p>
      </dgm:t>
    </dgm:pt>
    <dgm:pt modelId="{F503DDDA-0126-4621-B28D-03E33ED9FEEC}" type="pres">
      <dgm:prSet presAssocID="{8BBD36B9-1540-4441-9877-B01D877CE410}" presName="linear" presStyleCnt="0">
        <dgm:presLayoutVars>
          <dgm:animLvl val="lvl"/>
          <dgm:resizeHandles val="exact"/>
        </dgm:presLayoutVars>
      </dgm:prSet>
      <dgm:spPr/>
    </dgm:pt>
    <dgm:pt modelId="{4781380B-193E-4A09-9958-3C3D39C7484E}" type="pres">
      <dgm:prSet presAssocID="{C713712F-E496-4A06-A6A8-C2BF6036E38E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2A6FE1C0-4AF2-4C47-B0E5-E1AE0A3700E2}" type="pres">
      <dgm:prSet presAssocID="{4D3528DF-5C19-4003-857A-74F9EF714BF1}" presName="spacer" presStyleCnt="0"/>
      <dgm:spPr/>
    </dgm:pt>
    <dgm:pt modelId="{BF2DDF26-BBA3-41BD-955B-1CE15AF66496}" type="pres">
      <dgm:prSet presAssocID="{4B9312DA-2956-4DD8-BB86-E56BD761776A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24DB6423-36E7-4F49-B16F-87EF82131A3F}" type="pres">
      <dgm:prSet presAssocID="{DDBC1FBC-D9D5-4E2B-A6A1-7B01717F2978}" presName="spacer" presStyleCnt="0"/>
      <dgm:spPr/>
    </dgm:pt>
    <dgm:pt modelId="{9677884D-DCDF-41F5-9AE5-CAA98CF262B3}" type="pres">
      <dgm:prSet presAssocID="{08A1E898-9B2A-4994-AB3F-C988E45F4B3D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E479FF76-8EC2-4AFE-9C75-4041DB3E4374}" type="pres">
      <dgm:prSet presAssocID="{8BA960B5-29D8-4D0E-AF5B-CC6EECF51128}" presName="spacer" presStyleCnt="0"/>
      <dgm:spPr/>
    </dgm:pt>
    <dgm:pt modelId="{15E1F00E-2BFE-4DD3-A116-41322B573465}" type="pres">
      <dgm:prSet presAssocID="{827AA595-77E0-4A27-87B3-80EE65B7CC23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DF73BDEE-86DF-4379-8F99-26A0D79C8B1D}" type="pres">
      <dgm:prSet presAssocID="{4BCBD439-CF9C-4F20-9E92-6B2E3C4B6962}" presName="spacer" presStyleCnt="0"/>
      <dgm:spPr/>
    </dgm:pt>
    <dgm:pt modelId="{2A2E6CDB-CEC6-4863-BE5C-8EBB9017C38F}" type="pres">
      <dgm:prSet presAssocID="{A1B3A7F4-BD7C-4809-939A-15BEB15F05B0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C29FA8CD-27C2-4018-9134-1ECAE2E0608F}" type="pres">
      <dgm:prSet presAssocID="{5B8B11CB-6445-449C-8540-7A1F532C8D55}" presName="spacer" presStyleCnt="0"/>
      <dgm:spPr/>
    </dgm:pt>
    <dgm:pt modelId="{C2654152-DA03-40A0-8E14-E2B02C2DCB50}" type="pres">
      <dgm:prSet presAssocID="{F43E77DB-40FB-4336-B25A-B07594512D4B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BE9A591F-5DAB-4D8B-BFE1-04B20710FF42}" srcId="{8BBD36B9-1540-4441-9877-B01D877CE410}" destId="{4B9312DA-2956-4DD8-BB86-E56BD761776A}" srcOrd="1" destOrd="0" parTransId="{87801B4B-1F4B-496A-98E5-8BA9EA54637D}" sibTransId="{DDBC1FBC-D9D5-4E2B-A6A1-7B01717F2978}"/>
    <dgm:cxn modelId="{2AB35C21-CC7D-48E1-A261-07C5A45C9D12}" type="presOf" srcId="{08A1E898-9B2A-4994-AB3F-C988E45F4B3D}" destId="{9677884D-DCDF-41F5-9AE5-CAA98CF262B3}" srcOrd="0" destOrd="0" presId="urn:microsoft.com/office/officeart/2005/8/layout/vList2"/>
    <dgm:cxn modelId="{C6F24826-0DC7-4934-A91F-3E942FE2FB01}" srcId="{8BBD36B9-1540-4441-9877-B01D877CE410}" destId="{A1B3A7F4-BD7C-4809-939A-15BEB15F05B0}" srcOrd="4" destOrd="0" parTransId="{80D18915-3171-41D6-81B3-C425FEB69A70}" sibTransId="{5B8B11CB-6445-449C-8540-7A1F532C8D55}"/>
    <dgm:cxn modelId="{135D2D5C-037C-41A4-AAD8-DDE3859E31D4}" type="presOf" srcId="{C713712F-E496-4A06-A6A8-C2BF6036E38E}" destId="{4781380B-193E-4A09-9958-3C3D39C7484E}" srcOrd="0" destOrd="0" presId="urn:microsoft.com/office/officeart/2005/8/layout/vList2"/>
    <dgm:cxn modelId="{36445E46-8DD3-4909-A3A4-D3D84D11F6B2}" type="presOf" srcId="{F43E77DB-40FB-4336-B25A-B07594512D4B}" destId="{C2654152-DA03-40A0-8E14-E2B02C2DCB50}" srcOrd="0" destOrd="0" presId="urn:microsoft.com/office/officeart/2005/8/layout/vList2"/>
    <dgm:cxn modelId="{B895E94A-26FA-441F-B55F-348453911D65}" srcId="{8BBD36B9-1540-4441-9877-B01D877CE410}" destId="{C713712F-E496-4A06-A6A8-C2BF6036E38E}" srcOrd="0" destOrd="0" parTransId="{17F22AE3-E700-4644-8564-8AE21CBAE48D}" sibTransId="{4D3528DF-5C19-4003-857A-74F9EF714BF1}"/>
    <dgm:cxn modelId="{28B0F37A-9E4F-4250-888A-BADCAE47E1AA}" type="presOf" srcId="{8BBD36B9-1540-4441-9877-B01D877CE410}" destId="{F503DDDA-0126-4621-B28D-03E33ED9FEEC}" srcOrd="0" destOrd="0" presId="urn:microsoft.com/office/officeart/2005/8/layout/vList2"/>
    <dgm:cxn modelId="{24C2FC89-9826-483A-918B-F75B8CA0EF53}" srcId="{8BBD36B9-1540-4441-9877-B01D877CE410}" destId="{827AA595-77E0-4A27-87B3-80EE65B7CC23}" srcOrd="3" destOrd="0" parTransId="{78661BE1-7E62-42B6-BBA6-317571265A2E}" sibTransId="{4BCBD439-CF9C-4F20-9E92-6B2E3C4B6962}"/>
    <dgm:cxn modelId="{51533B96-2BF5-4F83-9C2C-1165E6452CF9}" srcId="{8BBD36B9-1540-4441-9877-B01D877CE410}" destId="{F43E77DB-40FB-4336-B25A-B07594512D4B}" srcOrd="5" destOrd="0" parTransId="{86C0A2BF-A9FF-4AD4-9213-009A8DAD5F6D}" sibTransId="{49EF76B6-943F-422E-8F30-9897196A401F}"/>
    <dgm:cxn modelId="{30AC85BB-622E-4E27-A3E1-96E07D8BD0B3}" type="presOf" srcId="{827AA595-77E0-4A27-87B3-80EE65B7CC23}" destId="{15E1F00E-2BFE-4DD3-A116-41322B573465}" srcOrd="0" destOrd="0" presId="urn:microsoft.com/office/officeart/2005/8/layout/vList2"/>
    <dgm:cxn modelId="{9FFF42C7-CB27-43AE-B198-D1BEE63714BC}" type="presOf" srcId="{4B9312DA-2956-4DD8-BB86-E56BD761776A}" destId="{BF2DDF26-BBA3-41BD-955B-1CE15AF66496}" srcOrd="0" destOrd="0" presId="urn:microsoft.com/office/officeart/2005/8/layout/vList2"/>
    <dgm:cxn modelId="{C7808FD2-F36E-4A71-9C41-571952E5A7DB}" type="presOf" srcId="{A1B3A7F4-BD7C-4809-939A-15BEB15F05B0}" destId="{2A2E6CDB-CEC6-4863-BE5C-8EBB9017C38F}" srcOrd="0" destOrd="0" presId="urn:microsoft.com/office/officeart/2005/8/layout/vList2"/>
    <dgm:cxn modelId="{B7B698EF-4D48-4F91-BFC4-DB9A5037D26B}" srcId="{8BBD36B9-1540-4441-9877-B01D877CE410}" destId="{08A1E898-9B2A-4994-AB3F-C988E45F4B3D}" srcOrd="2" destOrd="0" parTransId="{F4A4D99E-B059-4E86-BBB0-6B68A4AC671B}" sibTransId="{8BA960B5-29D8-4D0E-AF5B-CC6EECF51128}"/>
    <dgm:cxn modelId="{0A942CE7-0B78-4A67-AE21-EB0BD94A1C58}" type="presParOf" srcId="{F503DDDA-0126-4621-B28D-03E33ED9FEEC}" destId="{4781380B-193E-4A09-9958-3C3D39C7484E}" srcOrd="0" destOrd="0" presId="urn:microsoft.com/office/officeart/2005/8/layout/vList2"/>
    <dgm:cxn modelId="{2AA7FFFE-0E61-4A82-BCE3-A182BDEFB354}" type="presParOf" srcId="{F503DDDA-0126-4621-B28D-03E33ED9FEEC}" destId="{2A6FE1C0-4AF2-4C47-B0E5-E1AE0A3700E2}" srcOrd="1" destOrd="0" presId="urn:microsoft.com/office/officeart/2005/8/layout/vList2"/>
    <dgm:cxn modelId="{DBE4D95F-6621-4333-A29A-B924CADED668}" type="presParOf" srcId="{F503DDDA-0126-4621-B28D-03E33ED9FEEC}" destId="{BF2DDF26-BBA3-41BD-955B-1CE15AF66496}" srcOrd="2" destOrd="0" presId="urn:microsoft.com/office/officeart/2005/8/layout/vList2"/>
    <dgm:cxn modelId="{3391E53F-259B-4E43-8DED-134E9A9A0ECB}" type="presParOf" srcId="{F503DDDA-0126-4621-B28D-03E33ED9FEEC}" destId="{24DB6423-36E7-4F49-B16F-87EF82131A3F}" srcOrd="3" destOrd="0" presId="urn:microsoft.com/office/officeart/2005/8/layout/vList2"/>
    <dgm:cxn modelId="{2A6312DC-192E-4795-B642-DB94FC0BD7F8}" type="presParOf" srcId="{F503DDDA-0126-4621-B28D-03E33ED9FEEC}" destId="{9677884D-DCDF-41F5-9AE5-CAA98CF262B3}" srcOrd="4" destOrd="0" presId="urn:microsoft.com/office/officeart/2005/8/layout/vList2"/>
    <dgm:cxn modelId="{8A8AA9E6-CAA5-48F0-BF55-37F72D9E6CAD}" type="presParOf" srcId="{F503DDDA-0126-4621-B28D-03E33ED9FEEC}" destId="{E479FF76-8EC2-4AFE-9C75-4041DB3E4374}" srcOrd="5" destOrd="0" presId="urn:microsoft.com/office/officeart/2005/8/layout/vList2"/>
    <dgm:cxn modelId="{45DB78A6-3834-4144-89FC-A773010A1F32}" type="presParOf" srcId="{F503DDDA-0126-4621-B28D-03E33ED9FEEC}" destId="{15E1F00E-2BFE-4DD3-A116-41322B573465}" srcOrd="6" destOrd="0" presId="urn:microsoft.com/office/officeart/2005/8/layout/vList2"/>
    <dgm:cxn modelId="{DD462094-E093-4AFB-B612-1EB69EEF29CD}" type="presParOf" srcId="{F503DDDA-0126-4621-B28D-03E33ED9FEEC}" destId="{DF73BDEE-86DF-4379-8F99-26A0D79C8B1D}" srcOrd="7" destOrd="0" presId="urn:microsoft.com/office/officeart/2005/8/layout/vList2"/>
    <dgm:cxn modelId="{AB81C0D2-A7B6-4904-9243-98A1F2FEE932}" type="presParOf" srcId="{F503DDDA-0126-4621-B28D-03E33ED9FEEC}" destId="{2A2E6CDB-CEC6-4863-BE5C-8EBB9017C38F}" srcOrd="8" destOrd="0" presId="urn:microsoft.com/office/officeart/2005/8/layout/vList2"/>
    <dgm:cxn modelId="{32BF46D0-D337-4D52-8D1A-CAD05DF48C99}" type="presParOf" srcId="{F503DDDA-0126-4621-B28D-03E33ED9FEEC}" destId="{C29FA8CD-27C2-4018-9134-1ECAE2E0608F}" srcOrd="9" destOrd="0" presId="urn:microsoft.com/office/officeart/2005/8/layout/vList2"/>
    <dgm:cxn modelId="{3E6C668B-B805-4AEB-A36C-2849D5BD81F3}" type="presParOf" srcId="{F503DDDA-0126-4621-B28D-03E33ED9FEEC}" destId="{C2654152-DA03-40A0-8E14-E2B02C2DCB50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BD36B9-1540-4441-9877-B01D877CE410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</dgm:pt>
    <dgm:pt modelId="{C713712F-E496-4A06-A6A8-C2BF6036E38E}">
      <dgm:prSet phldrT="[Текст]" custT="1"/>
      <dgm:spPr>
        <a:solidFill>
          <a:srgbClr val="728E3A"/>
        </a:solidFill>
      </dgm:spPr>
      <dgm:t>
        <a:bodyPr/>
        <a:lstStyle/>
        <a:p>
          <a:pPr algn="ctr"/>
          <a:r>
            <a:rPr lang="ru-RU" sz="3200" b="1" dirty="0"/>
            <a:t>добровольность, доступность, открытость</a:t>
          </a:r>
        </a:p>
      </dgm:t>
    </dgm:pt>
    <dgm:pt modelId="{17F22AE3-E700-4644-8564-8AE21CBAE48D}" type="parTrans" cxnId="{B895E94A-26FA-441F-B55F-348453911D65}">
      <dgm:prSet/>
      <dgm:spPr/>
      <dgm:t>
        <a:bodyPr/>
        <a:lstStyle/>
        <a:p>
          <a:pPr algn="ctr"/>
          <a:endParaRPr lang="ru-RU" sz="2800" b="0"/>
        </a:p>
      </dgm:t>
    </dgm:pt>
    <dgm:pt modelId="{4D3528DF-5C19-4003-857A-74F9EF714BF1}" type="sibTrans" cxnId="{B895E94A-26FA-441F-B55F-348453911D65}">
      <dgm:prSet/>
      <dgm:spPr/>
      <dgm:t>
        <a:bodyPr/>
        <a:lstStyle/>
        <a:p>
          <a:pPr algn="ctr"/>
          <a:endParaRPr lang="ru-RU" sz="2800" b="0"/>
        </a:p>
      </dgm:t>
    </dgm:pt>
    <dgm:pt modelId="{4B9312DA-2956-4DD8-BB86-E56BD761776A}">
      <dgm:prSet phldrT="[Текст]" custT="1"/>
      <dgm:spPr>
        <a:solidFill>
          <a:srgbClr val="418F48"/>
        </a:solidFill>
      </dgm:spPr>
      <dgm:t>
        <a:bodyPr/>
        <a:lstStyle/>
        <a:p>
          <a:pPr algn="ctr"/>
          <a:r>
            <a:rPr lang="ru-RU" sz="2800" b="0" dirty="0"/>
            <a:t>компетентность оценки за счет подготовленных экспертов из реального сектора, единые процедуры, методики и оценочные средства</a:t>
          </a:r>
        </a:p>
      </dgm:t>
    </dgm:pt>
    <dgm:pt modelId="{87801B4B-1F4B-496A-98E5-8BA9EA54637D}" type="parTrans" cxnId="{BE9A591F-5DAB-4D8B-BFE1-04B20710FF42}">
      <dgm:prSet/>
      <dgm:spPr/>
      <dgm:t>
        <a:bodyPr/>
        <a:lstStyle/>
        <a:p>
          <a:pPr algn="ctr"/>
          <a:endParaRPr lang="ru-RU" sz="2800" b="0"/>
        </a:p>
      </dgm:t>
    </dgm:pt>
    <dgm:pt modelId="{DDBC1FBC-D9D5-4E2B-A6A1-7B01717F2978}" type="sibTrans" cxnId="{BE9A591F-5DAB-4D8B-BFE1-04B20710FF42}">
      <dgm:prSet/>
      <dgm:spPr/>
      <dgm:t>
        <a:bodyPr/>
        <a:lstStyle/>
        <a:p>
          <a:pPr algn="ctr"/>
          <a:endParaRPr lang="ru-RU" sz="2800" b="0"/>
        </a:p>
      </dgm:t>
    </dgm:pt>
    <dgm:pt modelId="{08A1E898-9B2A-4994-AB3F-C988E45F4B3D}">
      <dgm:prSet phldrT="[Текст]" custT="1"/>
      <dgm:spPr>
        <a:solidFill>
          <a:srgbClr val="489289"/>
        </a:solidFill>
      </dgm:spPr>
      <dgm:t>
        <a:bodyPr/>
        <a:lstStyle/>
        <a:p>
          <a:pPr algn="ctr"/>
          <a:r>
            <a:rPr lang="ru-RU" sz="2800" b="1" dirty="0"/>
            <a:t>исключение конфликта интересов, дискриминации и принятия пристрастных решений</a:t>
          </a:r>
        </a:p>
      </dgm:t>
    </dgm:pt>
    <dgm:pt modelId="{F4A4D99E-B059-4E86-BBB0-6B68A4AC671B}" type="parTrans" cxnId="{B7B698EF-4D48-4F91-BFC4-DB9A5037D26B}">
      <dgm:prSet/>
      <dgm:spPr/>
      <dgm:t>
        <a:bodyPr/>
        <a:lstStyle/>
        <a:p>
          <a:pPr algn="ctr"/>
          <a:endParaRPr lang="ru-RU" sz="2800" b="0"/>
        </a:p>
      </dgm:t>
    </dgm:pt>
    <dgm:pt modelId="{8BA960B5-29D8-4D0E-AF5B-CC6EECF51128}" type="sibTrans" cxnId="{B7B698EF-4D48-4F91-BFC4-DB9A5037D26B}">
      <dgm:prSet/>
      <dgm:spPr/>
      <dgm:t>
        <a:bodyPr/>
        <a:lstStyle/>
        <a:p>
          <a:pPr algn="ctr"/>
          <a:endParaRPr lang="ru-RU" sz="2800" b="0"/>
        </a:p>
      </dgm:t>
    </dgm:pt>
    <dgm:pt modelId="{827AA595-77E0-4A27-87B3-80EE65B7CC23}">
      <dgm:prSet phldrT="[Текст]" custT="1"/>
      <dgm:spPr>
        <a:solidFill>
          <a:srgbClr val="435579"/>
        </a:solidFill>
      </dgm:spPr>
      <dgm:t>
        <a:bodyPr/>
        <a:lstStyle/>
        <a:p>
          <a:pPr algn="ctr"/>
          <a:r>
            <a:rPr lang="ru-RU" sz="2800" b="0" dirty="0"/>
            <a:t>защита прав соискателей, право на апелляцию, помощь в подготовке, конфиденциальность персональных данных</a:t>
          </a:r>
        </a:p>
      </dgm:t>
    </dgm:pt>
    <dgm:pt modelId="{78661BE1-7E62-42B6-BBA6-317571265A2E}" type="parTrans" cxnId="{24C2FC89-9826-483A-918B-F75B8CA0EF53}">
      <dgm:prSet/>
      <dgm:spPr/>
      <dgm:t>
        <a:bodyPr/>
        <a:lstStyle/>
        <a:p>
          <a:pPr algn="ctr"/>
          <a:endParaRPr lang="ru-RU" sz="2800" b="0"/>
        </a:p>
      </dgm:t>
    </dgm:pt>
    <dgm:pt modelId="{4BCBD439-CF9C-4F20-9E92-6B2E3C4B6962}" type="sibTrans" cxnId="{24C2FC89-9826-483A-918B-F75B8CA0EF53}">
      <dgm:prSet/>
      <dgm:spPr/>
      <dgm:t>
        <a:bodyPr/>
        <a:lstStyle/>
        <a:p>
          <a:pPr algn="ctr"/>
          <a:endParaRPr lang="ru-RU" sz="2800" b="0"/>
        </a:p>
      </dgm:t>
    </dgm:pt>
    <dgm:pt modelId="{A1B3A7F4-BD7C-4809-939A-15BEB15F05B0}">
      <dgm:prSet phldrT="[Текст]" custT="1"/>
      <dgm:spPr>
        <a:solidFill>
          <a:srgbClr val="664E82"/>
        </a:solidFill>
      </dgm:spPr>
      <dgm:t>
        <a:bodyPr/>
        <a:lstStyle/>
        <a:p>
          <a:pPr algn="ctr"/>
          <a:r>
            <a:rPr lang="ru-RU" sz="3200" b="1" dirty="0"/>
            <a:t>поддержка работодателей в оценке персонала</a:t>
          </a:r>
        </a:p>
      </dgm:t>
    </dgm:pt>
    <dgm:pt modelId="{80D18915-3171-41D6-81B3-C425FEB69A70}" type="parTrans" cxnId="{C6F24826-0DC7-4934-A91F-3E942FE2FB01}">
      <dgm:prSet/>
      <dgm:spPr/>
      <dgm:t>
        <a:bodyPr/>
        <a:lstStyle/>
        <a:p>
          <a:pPr algn="ctr"/>
          <a:endParaRPr lang="ru-RU" sz="2800" b="0"/>
        </a:p>
      </dgm:t>
    </dgm:pt>
    <dgm:pt modelId="{5B8B11CB-6445-449C-8540-7A1F532C8D55}" type="sibTrans" cxnId="{C6F24826-0DC7-4934-A91F-3E942FE2FB01}">
      <dgm:prSet/>
      <dgm:spPr/>
      <dgm:t>
        <a:bodyPr/>
        <a:lstStyle/>
        <a:p>
          <a:pPr algn="ctr"/>
          <a:endParaRPr lang="ru-RU" sz="2800" b="0"/>
        </a:p>
      </dgm:t>
    </dgm:pt>
    <dgm:pt modelId="{F503DDDA-0126-4621-B28D-03E33ED9FEEC}" type="pres">
      <dgm:prSet presAssocID="{8BBD36B9-1540-4441-9877-B01D877CE410}" presName="linear" presStyleCnt="0">
        <dgm:presLayoutVars>
          <dgm:animLvl val="lvl"/>
          <dgm:resizeHandles val="exact"/>
        </dgm:presLayoutVars>
      </dgm:prSet>
      <dgm:spPr/>
    </dgm:pt>
    <dgm:pt modelId="{4781380B-193E-4A09-9958-3C3D39C7484E}" type="pres">
      <dgm:prSet presAssocID="{C713712F-E496-4A06-A6A8-C2BF6036E38E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2A6FE1C0-4AF2-4C47-B0E5-E1AE0A3700E2}" type="pres">
      <dgm:prSet presAssocID="{4D3528DF-5C19-4003-857A-74F9EF714BF1}" presName="spacer" presStyleCnt="0"/>
      <dgm:spPr/>
    </dgm:pt>
    <dgm:pt modelId="{BF2DDF26-BBA3-41BD-955B-1CE15AF66496}" type="pres">
      <dgm:prSet presAssocID="{4B9312DA-2956-4DD8-BB86-E56BD761776A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24DB6423-36E7-4F49-B16F-87EF82131A3F}" type="pres">
      <dgm:prSet presAssocID="{DDBC1FBC-D9D5-4E2B-A6A1-7B01717F2978}" presName="spacer" presStyleCnt="0"/>
      <dgm:spPr/>
    </dgm:pt>
    <dgm:pt modelId="{9677884D-DCDF-41F5-9AE5-CAA98CF262B3}" type="pres">
      <dgm:prSet presAssocID="{08A1E898-9B2A-4994-AB3F-C988E45F4B3D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E479FF76-8EC2-4AFE-9C75-4041DB3E4374}" type="pres">
      <dgm:prSet presAssocID="{8BA960B5-29D8-4D0E-AF5B-CC6EECF51128}" presName="spacer" presStyleCnt="0"/>
      <dgm:spPr/>
    </dgm:pt>
    <dgm:pt modelId="{15E1F00E-2BFE-4DD3-A116-41322B573465}" type="pres">
      <dgm:prSet presAssocID="{827AA595-77E0-4A27-87B3-80EE65B7CC23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DF73BDEE-86DF-4379-8F99-26A0D79C8B1D}" type="pres">
      <dgm:prSet presAssocID="{4BCBD439-CF9C-4F20-9E92-6B2E3C4B6962}" presName="spacer" presStyleCnt="0"/>
      <dgm:spPr/>
    </dgm:pt>
    <dgm:pt modelId="{2A2E6CDB-CEC6-4863-BE5C-8EBB9017C38F}" type="pres">
      <dgm:prSet presAssocID="{A1B3A7F4-BD7C-4809-939A-15BEB15F05B0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390F0E1D-703D-4CBC-960C-481F7E514FF8}" type="presOf" srcId="{C713712F-E496-4A06-A6A8-C2BF6036E38E}" destId="{4781380B-193E-4A09-9958-3C3D39C7484E}" srcOrd="0" destOrd="0" presId="urn:microsoft.com/office/officeart/2005/8/layout/vList2"/>
    <dgm:cxn modelId="{BE9A591F-5DAB-4D8B-BFE1-04B20710FF42}" srcId="{8BBD36B9-1540-4441-9877-B01D877CE410}" destId="{4B9312DA-2956-4DD8-BB86-E56BD761776A}" srcOrd="1" destOrd="0" parTransId="{87801B4B-1F4B-496A-98E5-8BA9EA54637D}" sibTransId="{DDBC1FBC-D9D5-4E2B-A6A1-7B01717F2978}"/>
    <dgm:cxn modelId="{C6F24826-0DC7-4934-A91F-3E942FE2FB01}" srcId="{8BBD36B9-1540-4441-9877-B01D877CE410}" destId="{A1B3A7F4-BD7C-4809-939A-15BEB15F05B0}" srcOrd="4" destOrd="0" parTransId="{80D18915-3171-41D6-81B3-C425FEB69A70}" sibTransId="{5B8B11CB-6445-449C-8540-7A1F532C8D55}"/>
    <dgm:cxn modelId="{B895E94A-26FA-441F-B55F-348453911D65}" srcId="{8BBD36B9-1540-4441-9877-B01D877CE410}" destId="{C713712F-E496-4A06-A6A8-C2BF6036E38E}" srcOrd="0" destOrd="0" parTransId="{17F22AE3-E700-4644-8564-8AE21CBAE48D}" sibTransId="{4D3528DF-5C19-4003-857A-74F9EF714BF1}"/>
    <dgm:cxn modelId="{DF23776D-1E47-4157-BAAE-EF317F2A2D81}" type="presOf" srcId="{4B9312DA-2956-4DD8-BB86-E56BD761776A}" destId="{BF2DDF26-BBA3-41BD-955B-1CE15AF66496}" srcOrd="0" destOrd="0" presId="urn:microsoft.com/office/officeart/2005/8/layout/vList2"/>
    <dgm:cxn modelId="{F5AC6276-FE2B-4E20-8679-269FD73A7688}" type="presOf" srcId="{8BBD36B9-1540-4441-9877-B01D877CE410}" destId="{F503DDDA-0126-4621-B28D-03E33ED9FEEC}" srcOrd="0" destOrd="0" presId="urn:microsoft.com/office/officeart/2005/8/layout/vList2"/>
    <dgm:cxn modelId="{24C2FC89-9826-483A-918B-F75B8CA0EF53}" srcId="{8BBD36B9-1540-4441-9877-B01D877CE410}" destId="{827AA595-77E0-4A27-87B3-80EE65B7CC23}" srcOrd="3" destOrd="0" parTransId="{78661BE1-7E62-42B6-BBA6-317571265A2E}" sibTransId="{4BCBD439-CF9C-4F20-9E92-6B2E3C4B6962}"/>
    <dgm:cxn modelId="{C015DA93-C8C3-45D0-958D-A0FBCE030108}" type="presOf" srcId="{08A1E898-9B2A-4994-AB3F-C988E45F4B3D}" destId="{9677884D-DCDF-41F5-9AE5-CAA98CF262B3}" srcOrd="0" destOrd="0" presId="urn:microsoft.com/office/officeart/2005/8/layout/vList2"/>
    <dgm:cxn modelId="{5EAD459B-6A3F-4D08-873B-AAB467D2531C}" type="presOf" srcId="{827AA595-77E0-4A27-87B3-80EE65B7CC23}" destId="{15E1F00E-2BFE-4DD3-A116-41322B573465}" srcOrd="0" destOrd="0" presId="urn:microsoft.com/office/officeart/2005/8/layout/vList2"/>
    <dgm:cxn modelId="{199464B8-FE5C-44FE-9D5B-9E01EF3F0827}" type="presOf" srcId="{A1B3A7F4-BD7C-4809-939A-15BEB15F05B0}" destId="{2A2E6CDB-CEC6-4863-BE5C-8EBB9017C38F}" srcOrd="0" destOrd="0" presId="urn:microsoft.com/office/officeart/2005/8/layout/vList2"/>
    <dgm:cxn modelId="{B7B698EF-4D48-4F91-BFC4-DB9A5037D26B}" srcId="{8BBD36B9-1540-4441-9877-B01D877CE410}" destId="{08A1E898-9B2A-4994-AB3F-C988E45F4B3D}" srcOrd="2" destOrd="0" parTransId="{F4A4D99E-B059-4E86-BBB0-6B68A4AC671B}" sibTransId="{8BA960B5-29D8-4D0E-AF5B-CC6EECF51128}"/>
    <dgm:cxn modelId="{ACD73B21-8BD5-4F72-A8B3-83CCF217A98D}" type="presParOf" srcId="{F503DDDA-0126-4621-B28D-03E33ED9FEEC}" destId="{4781380B-193E-4A09-9958-3C3D39C7484E}" srcOrd="0" destOrd="0" presId="urn:microsoft.com/office/officeart/2005/8/layout/vList2"/>
    <dgm:cxn modelId="{FD0B64FF-0980-4304-920D-07C445351F9B}" type="presParOf" srcId="{F503DDDA-0126-4621-B28D-03E33ED9FEEC}" destId="{2A6FE1C0-4AF2-4C47-B0E5-E1AE0A3700E2}" srcOrd="1" destOrd="0" presId="urn:microsoft.com/office/officeart/2005/8/layout/vList2"/>
    <dgm:cxn modelId="{5174492C-F89E-4859-8689-6669EB4644E3}" type="presParOf" srcId="{F503DDDA-0126-4621-B28D-03E33ED9FEEC}" destId="{BF2DDF26-BBA3-41BD-955B-1CE15AF66496}" srcOrd="2" destOrd="0" presId="urn:microsoft.com/office/officeart/2005/8/layout/vList2"/>
    <dgm:cxn modelId="{2AE7524E-A336-4627-927C-D44BEF6BD83D}" type="presParOf" srcId="{F503DDDA-0126-4621-B28D-03E33ED9FEEC}" destId="{24DB6423-36E7-4F49-B16F-87EF82131A3F}" srcOrd="3" destOrd="0" presId="urn:microsoft.com/office/officeart/2005/8/layout/vList2"/>
    <dgm:cxn modelId="{8B817849-CA4D-4750-A672-1A16B2E3B11D}" type="presParOf" srcId="{F503DDDA-0126-4621-B28D-03E33ED9FEEC}" destId="{9677884D-DCDF-41F5-9AE5-CAA98CF262B3}" srcOrd="4" destOrd="0" presId="urn:microsoft.com/office/officeart/2005/8/layout/vList2"/>
    <dgm:cxn modelId="{7F34A101-2B25-4D60-A5E5-711FA6974B09}" type="presParOf" srcId="{F503DDDA-0126-4621-B28D-03E33ED9FEEC}" destId="{E479FF76-8EC2-4AFE-9C75-4041DB3E4374}" srcOrd="5" destOrd="0" presId="urn:microsoft.com/office/officeart/2005/8/layout/vList2"/>
    <dgm:cxn modelId="{C41E13AE-3B60-4EC2-A662-BD797DAC0219}" type="presParOf" srcId="{F503DDDA-0126-4621-B28D-03E33ED9FEEC}" destId="{15E1F00E-2BFE-4DD3-A116-41322B573465}" srcOrd="6" destOrd="0" presId="urn:microsoft.com/office/officeart/2005/8/layout/vList2"/>
    <dgm:cxn modelId="{A4DDD6DD-4D67-4167-8343-855287A32224}" type="presParOf" srcId="{F503DDDA-0126-4621-B28D-03E33ED9FEEC}" destId="{DF73BDEE-86DF-4379-8F99-26A0D79C8B1D}" srcOrd="7" destOrd="0" presId="urn:microsoft.com/office/officeart/2005/8/layout/vList2"/>
    <dgm:cxn modelId="{0C5AE84E-ECCF-48FD-B2AD-48CBFEA842A2}" type="presParOf" srcId="{F503DDDA-0126-4621-B28D-03E33ED9FEEC}" destId="{2A2E6CDB-CEC6-4863-BE5C-8EBB9017C38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5317A5-C679-4CE3-B762-AE77B82B9CD3}" type="doc">
      <dgm:prSet loTypeId="urn:microsoft.com/office/officeart/2005/8/layout/vList5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26C50487-34DB-44BC-AEA2-3EB47BA6A583}">
      <dgm:prSet phldrT="[Текст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dirty="0"/>
            <a:t>Соискателю</a:t>
          </a:r>
        </a:p>
      </dgm:t>
    </dgm:pt>
    <dgm:pt modelId="{B250EF22-4C9D-4CDB-B8BE-EE2AEF5F7459}" type="parTrans" cxnId="{897E2823-9554-45A8-B76B-DACCCAB56213}">
      <dgm:prSet/>
      <dgm:spPr/>
      <dgm:t>
        <a:bodyPr/>
        <a:lstStyle/>
        <a:p>
          <a:endParaRPr lang="ru-RU"/>
        </a:p>
      </dgm:t>
    </dgm:pt>
    <dgm:pt modelId="{F3419414-E7E5-4388-8A47-38E9EABE2DB3}" type="sibTrans" cxnId="{897E2823-9554-45A8-B76B-DACCCAB56213}">
      <dgm:prSet/>
      <dgm:spPr/>
      <dgm:t>
        <a:bodyPr/>
        <a:lstStyle/>
        <a:p>
          <a:endParaRPr lang="ru-RU"/>
        </a:p>
      </dgm:t>
    </dgm:pt>
    <dgm:pt modelId="{5CF3A556-A27C-46D1-B8BC-CDBD785984F3}">
      <dgm:prSet phldrT="[Текст]" custT="1"/>
      <dgm:spPr/>
      <dgm:t>
        <a:bodyPr/>
        <a:lstStyle/>
        <a:p>
          <a:r>
            <a:rPr lang="ru-RU" sz="2000" dirty="0"/>
            <a:t>даст возможность подтверждения и признания квалификации вне зависимости от способов ее получения</a:t>
          </a:r>
        </a:p>
      </dgm:t>
    </dgm:pt>
    <dgm:pt modelId="{A996A4D5-8784-4938-8405-55987C416019}" type="parTrans" cxnId="{EEDD7490-98B6-45C9-9428-1E20D1F8CF4B}">
      <dgm:prSet/>
      <dgm:spPr/>
      <dgm:t>
        <a:bodyPr/>
        <a:lstStyle/>
        <a:p>
          <a:endParaRPr lang="ru-RU"/>
        </a:p>
      </dgm:t>
    </dgm:pt>
    <dgm:pt modelId="{BAF1FD8E-9C0C-47B8-9FE4-63D9E88DED55}" type="sibTrans" cxnId="{EEDD7490-98B6-45C9-9428-1E20D1F8CF4B}">
      <dgm:prSet/>
      <dgm:spPr/>
      <dgm:t>
        <a:bodyPr/>
        <a:lstStyle/>
        <a:p>
          <a:endParaRPr lang="ru-RU"/>
        </a:p>
      </dgm:t>
    </dgm:pt>
    <dgm:pt modelId="{AD252B33-6635-4D30-9921-FBFC987D36E9}">
      <dgm:prSet phldrT="[Текст]" custT="1"/>
      <dgm:spPr/>
      <dgm:t>
        <a:bodyPr/>
        <a:lstStyle/>
        <a:p>
          <a:r>
            <a:rPr lang="ru-RU" sz="2000" dirty="0"/>
            <a:t>позволит продвигаться в профессии</a:t>
          </a:r>
        </a:p>
      </dgm:t>
    </dgm:pt>
    <dgm:pt modelId="{3544B919-7EAE-40E8-BD4E-6EB915990313}" type="parTrans" cxnId="{E76984DE-DA46-4067-B057-1FB7FCE629DF}">
      <dgm:prSet/>
      <dgm:spPr/>
      <dgm:t>
        <a:bodyPr/>
        <a:lstStyle/>
        <a:p>
          <a:endParaRPr lang="ru-RU"/>
        </a:p>
      </dgm:t>
    </dgm:pt>
    <dgm:pt modelId="{07398DCF-36EE-4EAA-8768-6BDEFA4D028E}" type="sibTrans" cxnId="{E76984DE-DA46-4067-B057-1FB7FCE629DF}">
      <dgm:prSet/>
      <dgm:spPr/>
      <dgm:t>
        <a:bodyPr/>
        <a:lstStyle/>
        <a:p>
          <a:endParaRPr lang="ru-RU"/>
        </a:p>
      </dgm:t>
    </dgm:pt>
    <dgm:pt modelId="{5DE75937-0FC9-4483-A76C-7CC0BEBF90F7}">
      <dgm:prSet phldrT="[Текст]"/>
      <dgm:spPr/>
      <dgm:t>
        <a:bodyPr/>
        <a:lstStyle/>
        <a:p>
          <a:r>
            <a:rPr lang="ru-RU" dirty="0"/>
            <a:t>Работодателю</a:t>
          </a:r>
        </a:p>
      </dgm:t>
    </dgm:pt>
    <dgm:pt modelId="{4222C9ED-20A7-4C1B-B389-7B44C7AD9259}" type="parTrans" cxnId="{6D08EA61-186C-44F6-944F-8C25A18F763F}">
      <dgm:prSet/>
      <dgm:spPr/>
      <dgm:t>
        <a:bodyPr/>
        <a:lstStyle/>
        <a:p>
          <a:endParaRPr lang="ru-RU"/>
        </a:p>
      </dgm:t>
    </dgm:pt>
    <dgm:pt modelId="{9E3A178C-C4BC-46DE-A6A1-E3FD066D37CE}" type="sibTrans" cxnId="{6D08EA61-186C-44F6-944F-8C25A18F763F}">
      <dgm:prSet/>
      <dgm:spPr/>
      <dgm:t>
        <a:bodyPr/>
        <a:lstStyle/>
        <a:p>
          <a:endParaRPr lang="ru-RU"/>
        </a:p>
      </dgm:t>
    </dgm:pt>
    <dgm:pt modelId="{7E57C5E1-AAC8-4F5E-B505-C785F32193EA}">
      <dgm:prSet phldrT="[Текст]"/>
      <dgm:spPr/>
      <dgm:t>
        <a:bodyPr/>
        <a:lstStyle/>
        <a:p>
          <a:r>
            <a:rPr lang="ru-RU" dirty="0"/>
            <a:t>даст возможность подтвердить обеспечение на едином товарном рынке России заявленные показатели качества продукции и услуг имеющимся персоналом</a:t>
          </a:r>
        </a:p>
      </dgm:t>
    </dgm:pt>
    <dgm:pt modelId="{2E7C4DB2-E75E-4A1B-BE88-222C0EAC843F}" type="parTrans" cxnId="{0A25ACF4-202A-4273-9CFB-7447D68F7F5D}">
      <dgm:prSet/>
      <dgm:spPr/>
      <dgm:t>
        <a:bodyPr/>
        <a:lstStyle/>
        <a:p>
          <a:endParaRPr lang="ru-RU"/>
        </a:p>
      </dgm:t>
    </dgm:pt>
    <dgm:pt modelId="{F53CC29A-15AD-4072-8450-F93456AE0CBB}" type="sibTrans" cxnId="{0A25ACF4-202A-4273-9CFB-7447D68F7F5D}">
      <dgm:prSet/>
      <dgm:spPr/>
      <dgm:t>
        <a:bodyPr/>
        <a:lstStyle/>
        <a:p>
          <a:endParaRPr lang="ru-RU"/>
        </a:p>
      </dgm:t>
    </dgm:pt>
    <dgm:pt modelId="{A71EC710-A327-45D6-B378-4D36A3F3A730}">
      <dgm:prSet phldrT="[Текст]"/>
      <dgm:spPr/>
      <dgm:t>
        <a:bodyPr/>
        <a:lstStyle/>
        <a:p>
          <a:r>
            <a:rPr lang="ru-RU" dirty="0"/>
            <a:t>расширит участие в международных и российских торгах</a:t>
          </a:r>
        </a:p>
      </dgm:t>
    </dgm:pt>
    <dgm:pt modelId="{515F6C47-4ECE-42C2-9C5C-97C184C7F2F8}" type="parTrans" cxnId="{7E961F80-D2D0-4DE7-9879-07EFA101553F}">
      <dgm:prSet/>
      <dgm:spPr/>
      <dgm:t>
        <a:bodyPr/>
        <a:lstStyle/>
        <a:p>
          <a:endParaRPr lang="ru-RU"/>
        </a:p>
      </dgm:t>
    </dgm:pt>
    <dgm:pt modelId="{6E4E6C3E-0FBA-4410-9F7E-FB25001B61F2}" type="sibTrans" cxnId="{7E961F80-D2D0-4DE7-9879-07EFA101553F}">
      <dgm:prSet/>
      <dgm:spPr/>
      <dgm:t>
        <a:bodyPr/>
        <a:lstStyle/>
        <a:p>
          <a:endParaRPr lang="ru-RU"/>
        </a:p>
      </dgm:t>
    </dgm:pt>
    <dgm:pt modelId="{321DC814-1FDE-4FD6-8C04-3287553E9312}">
      <dgm:prSet phldrT="[Текст]" custT="1"/>
      <dgm:spPr/>
      <dgm:t>
        <a:bodyPr/>
        <a:lstStyle/>
        <a:p>
          <a:r>
            <a:rPr lang="ru-RU" sz="2000" dirty="0"/>
            <a:t>сократит сроки профессиональной подготовки и обучения</a:t>
          </a:r>
        </a:p>
      </dgm:t>
    </dgm:pt>
    <dgm:pt modelId="{09639998-9371-4CCA-9F4C-1C31E3ECB77D}" type="parTrans" cxnId="{2E60E3F4-2D14-4B99-8555-871C52A2CC36}">
      <dgm:prSet/>
      <dgm:spPr/>
      <dgm:t>
        <a:bodyPr/>
        <a:lstStyle/>
        <a:p>
          <a:endParaRPr lang="ru-RU"/>
        </a:p>
      </dgm:t>
    </dgm:pt>
    <dgm:pt modelId="{A714F85F-4630-4408-BFB5-52CE4D758661}" type="sibTrans" cxnId="{2E60E3F4-2D14-4B99-8555-871C52A2CC36}">
      <dgm:prSet/>
      <dgm:spPr/>
      <dgm:t>
        <a:bodyPr/>
        <a:lstStyle/>
        <a:p>
          <a:endParaRPr lang="ru-RU"/>
        </a:p>
      </dgm:t>
    </dgm:pt>
    <dgm:pt modelId="{6DE57DD7-A88F-4BB7-A26C-46478588FD56}">
      <dgm:prSet phldrT="[Текст]" custT="1"/>
      <dgm:spPr/>
      <dgm:t>
        <a:bodyPr/>
        <a:lstStyle/>
        <a:p>
          <a:r>
            <a:rPr lang="ru-RU" sz="2000" dirty="0"/>
            <a:t>повысит шансы на рост зарплаты, допуск к определённым видам работ, конкурсам, участию в контрактах</a:t>
          </a:r>
        </a:p>
      </dgm:t>
    </dgm:pt>
    <dgm:pt modelId="{2E620060-D35B-47E8-8E6D-5678427B9308}" type="parTrans" cxnId="{6F784586-4B46-4293-A5B1-1809B0C93384}">
      <dgm:prSet/>
      <dgm:spPr/>
      <dgm:t>
        <a:bodyPr/>
        <a:lstStyle/>
        <a:p>
          <a:endParaRPr lang="ru-RU"/>
        </a:p>
      </dgm:t>
    </dgm:pt>
    <dgm:pt modelId="{89775AB1-AB89-451B-889D-DA5F3EF4549D}" type="sibTrans" cxnId="{6F784586-4B46-4293-A5B1-1809B0C93384}">
      <dgm:prSet/>
      <dgm:spPr/>
      <dgm:t>
        <a:bodyPr/>
        <a:lstStyle/>
        <a:p>
          <a:endParaRPr lang="ru-RU"/>
        </a:p>
      </dgm:t>
    </dgm:pt>
    <dgm:pt modelId="{CD3A9BB7-C3B4-4E93-AB40-B9FDA8AB4DEA}">
      <dgm:prSet phldrT="[Текст]" custT="1"/>
      <dgm:spPr/>
      <dgm:t>
        <a:bodyPr/>
        <a:lstStyle/>
        <a:p>
          <a:r>
            <a:rPr lang="ru-RU" sz="2000" dirty="0"/>
            <a:t>расширит возможности трудоустройства</a:t>
          </a:r>
        </a:p>
      </dgm:t>
    </dgm:pt>
    <dgm:pt modelId="{DE79DCEC-9E8A-458E-B8DA-BAFCABD9AC26}" type="parTrans" cxnId="{61814C1E-DCB1-427C-942D-004326EA4783}">
      <dgm:prSet/>
      <dgm:spPr/>
      <dgm:t>
        <a:bodyPr/>
        <a:lstStyle/>
        <a:p>
          <a:endParaRPr lang="ru-RU"/>
        </a:p>
      </dgm:t>
    </dgm:pt>
    <dgm:pt modelId="{23ECF62E-2775-41C4-94E0-5531C13602A9}" type="sibTrans" cxnId="{61814C1E-DCB1-427C-942D-004326EA4783}">
      <dgm:prSet/>
      <dgm:spPr/>
      <dgm:t>
        <a:bodyPr/>
        <a:lstStyle/>
        <a:p>
          <a:endParaRPr lang="ru-RU"/>
        </a:p>
      </dgm:t>
    </dgm:pt>
    <dgm:pt modelId="{A987D419-7C82-4480-9958-B2431119C8B3}">
      <dgm:prSet phldrT="[Текст]"/>
      <dgm:spPr/>
      <dgm:t>
        <a:bodyPr/>
        <a:lstStyle/>
        <a:p>
          <a:r>
            <a:rPr lang="ru-RU" dirty="0"/>
            <a:t>даст возможность получить выгоды от экономии на подборе, обучении и аттестации персонала</a:t>
          </a:r>
        </a:p>
      </dgm:t>
    </dgm:pt>
    <dgm:pt modelId="{E4AE1F2C-E3B7-42A9-A138-2FB362441349}" type="parTrans" cxnId="{0B3F4A84-17B6-4002-BFC5-B81F755089D1}">
      <dgm:prSet/>
      <dgm:spPr/>
      <dgm:t>
        <a:bodyPr/>
        <a:lstStyle/>
        <a:p>
          <a:endParaRPr lang="ru-RU"/>
        </a:p>
      </dgm:t>
    </dgm:pt>
    <dgm:pt modelId="{FFB69AA3-D63F-4DE6-9FD0-696A30A3D750}" type="sibTrans" cxnId="{0B3F4A84-17B6-4002-BFC5-B81F755089D1}">
      <dgm:prSet/>
      <dgm:spPr/>
      <dgm:t>
        <a:bodyPr/>
        <a:lstStyle/>
        <a:p>
          <a:endParaRPr lang="ru-RU"/>
        </a:p>
      </dgm:t>
    </dgm:pt>
    <dgm:pt modelId="{1D22B65C-830E-4902-BEA8-149EDDBC9996}" type="pres">
      <dgm:prSet presAssocID="{595317A5-C679-4CE3-B762-AE77B82B9CD3}" presName="Name0" presStyleCnt="0">
        <dgm:presLayoutVars>
          <dgm:dir/>
          <dgm:animLvl val="lvl"/>
          <dgm:resizeHandles val="exact"/>
        </dgm:presLayoutVars>
      </dgm:prSet>
      <dgm:spPr/>
    </dgm:pt>
    <dgm:pt modelId="{F4E51CD2-68A2-41C8-9AD1-A3D2E932071A}" type="pres">
      <dgm:prSet presAssocID="{26C50487-34DB-44BC-AEA2-3EB47BA6A583}" presName="linNode" presStyleCnt="0"/>
      <dgm:spPr/>
    </dgm:pt>
    <dgm:pt modelId="{AABFC343-12C8-4F61-AAB3-DCB3B626C42C}" type="pres">
      <dgm:prSet presAssocID="{26C50487-34DB-44BC-AEA2-3EB47BA6A583}" presName="parentText" presStyleLbl="node1" presStyleIdx="0" presStyleCnt="2" custScaleX="74473">
        <dgm:presLayoutVars>
          <dgm:chMax val="1"/>
          <dgm:bulletEnabled val="1"/>
        </dgm:presLayoutVars>
      </dgm:prSet>
      <dgm:spPr/>
    </dgm:pt>
    <dgm:pt modelId="{051E0721-FCA7-4432-8019-00E10B618752}" type="pres">
      <dgm:prSet presAssocID="{26C50487-34DB-44BC-AEA2-3EB47BA6A583}" presName="descendantText" presStyleLbl="alignAccFollowNode1" presStyleIdx="0" presStyleCnt="2" custScaleX="117947" custLinFactNeighborX="17064">
        <dgm:presLayoutVars>
          <dgm:bulletEnabled val="1"/>
        </dgm:presLayoutVars>
      </dgm:prSet>
      <dgm:spPr/>
    </dgm:pt>
    <dgm:pt modelId="{6F574DFC-ECDA-420A-9FE4-8C646EBEBCCE}" type="pres">
      <dgm:prSet presAssocID="{F3419414-E7E5-4388-8A47-38E9EABE2DB3}" presName="sp" presStyleCnt="0"/>
      <dgm:spPr/>
    </dgm:pt>
    <dgm:pt modelId="{1C395DFC-C1E0-44CB-92DD-E89703AED48A}" type="pres">
      <dgm:prSet presAssocID="{5DE75937-0FC9-4483-A76C-7CC0BEBF90F7}" presName="linNode" presStyleCnt="0"/>
      <dgm:spPr/>
    </dgm:pt>
    <dgm:pt modelId="{67F8D42B-3D0E-499C-925F-7C8852B85327}" type="pres">
      <dgm:prSet presAssocID="{5DE75937-0FC9-4483-A76C-7CC0BEBF90F7}" presName="parentText" presStyleLbl="node1" presStyleIdx="1" presStyleCnt="2" custScaleX="71365">
        <dgm:presLayoutVars>
          <dgm:chMax val="1"/>
          <dgm:bulletEnabled val="1"/>
        </dgm:presLayoutVars>
      </dgm:prSet>
      <dgm:spPr/>
    </dgm:pt>
    <dgm:pt modelId="{C70E136E-0CF6-41AC-87AE-66C75D06260A}" type="pres">
      <dgm:prSet presAssocID="{5DE75937-0FC9-4483-A76C-7CC0BEBF90F7}" presName="descendantText" presStyleLbl="alignAccFollowNode1" presStyleIdx="1" presStyleCnt="2" custScaleX="118572" custLinFactNeighborX="3663" custLinFactNeighborY="1311">
        <dgm:presLayoutVars>
          <dgm:bulletEnabled val="1"/>
        </dgm:presLayoutVars>
      </dgm:prSet>
      <dgm:spPr/>
    </dgm:pt>
  </dgm:ptLst>
  <dgm:cxnLst>
    <dgm:cxn modelId="{29A15612-8946-405C-AB59-9B6FC24DC11E}" type="presOf" srcId="{7E57C5E1-AAC8-4F5E-B505-C785F32193EA}" destId="{C70E136E-0CF6-41AC-87AE-66C75D06260A}" srcOrd="0" destOrd="0" presId="urn:microsoft.com/office/officeart/2005/8/layout/vList5"/>
    <dgm:cxn modelId="{61814C1E-DCB1-427C-942D-004326EA4783}" srcId="{26C50487-34DB-44BC-AEA2-3EB47BA6A583}" destId="{CD3A9BB7-C3B4-4E93-AB40-B9FDA8AB4DEA}" srcOrd="3" destOrd="0" parTransId="{DE79DCEC-9E8A-458E-B8DA-BAFCABD9AC26}" sibTransId="{23ECF62E-2775-41C4-94E0-5531C13602A9}"/>
    <dgm:cxn modelId="{897E2823-9554-45A8-B76B-DACCCAB56213}" srcId="{595317A5-C679-4CE3-B762-AE77B82B9CD3}" destId="{26C50487-34DB-44BC-AEA2-3EB47BA6A583}" srcOrd="0" destOrd="0" parTransId="{B250EF22-4C9D-4CDB-B8BE-EE2AEF5F7459}" sibTransId="{F3419414-E7E5-4388-8A47-38E9EABE2DB3}"/>
    <dgm:cxn modelId="{06D55825-5FE0-4D05-B845-4CC6525F90F7}" type="presOf" srcId="{6DE57DD7-A88F-4BB7-A26C-46478588FD56}" destId="{051E0721-FCA7-4432-8019-00E10B618752}" srcOrd="0" destOrd="2" presId="urn:microsoft.com/office/officeart/2005/8/layout/vList5"/>
    <dgm:cxn modelId="{A38CCF31-F078-4E87-8AB5-1E218A8112B7}" type="presOf" srcId="{26C50487-34DB-44BC-AEA2-3EB47BA6A583}" destId="{AABFC343-12C8-4F61-AAB3-DCB3B626C42C}" srcOrd="0" destOrd="0" presId="urn:microsoft.com/office/officeart/2005/8/layout/vList5"/>
    <dgm:cxn modelId="{00A54C39-9919-459D-B2B7-2EB169A4DF81}" type="presOf" srcId="{A71EC710-A327-45D6-B378-4D36A3F3A730}" destId="{C70E136E-0CF6-41AC-87AE-66C75D06260A}" srcOrd="0" destOrd="1" presId="urn:microsoft.com/office/officeart/2005/8/layout/vList5"/>
    <dgm:cxn modelId="{6D08EA61-186C-44F6-944F-8C25A18F763F}" srcId="{595317A5-C679-4CE3-B762-AE77B82B9CD3}" destId="{5DE75937-0FC9-4483-A76C-7CC0BEBF90F7}" srcOrd="1" destOrd="0" parTransId="{4222C9ED-20A7-4C1B-B389-7B44C7AD9259}" sibTransId="{9E3A178C-C4BC-46DE-A6A1-E3FD066D37CE}"/>
    <dgm:cxn modelId="{F1D29444-DD83-4BD2-8DD7-94763B238599}" type="presOf" srcId="{CD3A9BB7-C3B4-4E93-AB40-B9FDA8AB4DEA}" destId="{051E0721-FCA7-4432-8019-00E10B618752}" srcOrd="0" destOrd="3" presId="urn:microsoft.com/office/officeart/2005/8/layout/vList5"/>
    <dgm:cxn modelId="{7E961F80-D2D0-4DE7-9879-07EFA101553F}" srcId="{5DE75937-0FC9-4483-A76C-7CC0BEBF90F7}" destId="{A71EC710-A327-45D6-B378-4D36A3F3A730}" srcOrd="1" destOrd="0" parTransId="{515F6C47-4ECE-42C2-9C5C-97C184C7F2F8}" sibTransId="{6E4E6C3E-0FBA-4410-9F7E-FB25001B61F2}"/>
    <dgm:cxn modelId="{0B3F4A84-17B6-4002-BFC5-B81F755089D1}" srcId="{5DE75937-0FC9-4483-A76C-7CC0BEBF90F7}" destId="{A987D419-7C82-4480-9958-B2431119C8B3}" srcOrd="2" destOrd="0" parTransId="{E4AE1F2C-E3B7-42A9-A138-2FB362441349}" sibTransId="{FFB69AA3-D63F-4DE6-9FD0-696A30A3D750}"/>
    <dgm:cxn modelId="{6F784586-4B46-4293-A5B1-1809B0C93384}" srcId="{26C50487-34DB-44BC-AEA2-3EB47BA6A583}" destId="{6DE57DD7-A88F-4BB7-A26C-46478588FD56}" srcOrd="2" destOrd="0" parTransId="{2E620060-D35B-47E8-8E6D-5678427B9308}" sibTransId="{89775AB1-AB89-451B-889D-DA5F3EF4549D}"/>
    <dgm:cxn modelId="{EEDD7490-98B6-45C9-9428-1E20D1F8CF4B}" srcId="{26C50487-34DB-44BC-AEA2-3EB47BA6A583}" destId="{5CF3A556-A27C-46D1-B8BC-CDBD785984F3}" srcOrd="0" destOrd="0" parTransId="{A996A4D5-8784-4938-8405-55987C416019}" sibTransId="{BAF1FD8E-9C0C-47B8-9FE4-63D9E88DED55}"/>
    <dgm:cxn modelId="{2A06BF92-6FA2-4083-A6EE-AA410E7E3486}" type="presOf" srcId="{5CF3A556-A27C-46D1-B8BC-CDBD785984F3}" destId="{051E0721-FCA7-4432-8019-00E10B618752}" srcOrd="0" destOrd="0" presId="urn:microsoft.com/office/officeart/2005/8/layout/vList5"/>
    <dgm:cxn modelId="{3E1667CF-A1C8-49BF-9149-10AAD31A28FC}" type="presOf" srcId="{AD252B33-6635-4D30-9921-FBFC987D36E9}" destId="{051E0721-FCA7-4432-8019-00E10B618752}" srcOrd="0" destOrd="1" presId="urn:microsoft.com/office/officeart/2005/8/layout/vList5"/>
    <dgm:cxn modelId="{8B931BD0-2B3B-4D3F-B3AD-9299F4DBC887}" type="presOf" srcId="{5DE75937-0FC9-4483-A76C-7CC0BEBF90F7}" destId="{67F8D42B-3D0E-499C-925F-7C8852B85327}" srcOrd="0" destOrd="0" presId="urn:microsoft.com/office/officeart/2005/8/layout/vList5"/>
    <dgm:cxn modelId="{E76984DE-DA46-4067-B057-1FB7FCE629DF}" srcId="{26C50487-34DB-44BC-AEA2-3EB47BA6A583}" destId="{AD252B33-6635-4D30-9921-FBFC987D36E9}" srcOrd="1" destOrd="0" parTransId="{3544B919-7EAE-40E8-BD4E-6EB915990313}" sibTransId="{07398DCF-36EE-4EAA-8768-6BDEFA4D028E}"/>
    <dgm:cxn modelId="{1F661EE6-CDD1-4CFC-BBE5-8192AFC256ED}" type="presOf" srcId="{A987D419-7C82-4480-9958-B2431119C8B3}" destId="{C70E136E-0CF6-41AC-87AE-66C75D06260A}" srcOrd="0" destOrd="2" presId="urn:microsoft.com/office/officeart/2005/8/layout/vList5"/>
    <dgm:cxn modelId="{0A25ACF4-202A-4273-9CFB-7447D68F7F5D}" srcId="{5DE75937-0FC9-4483-A76C-7CC0BEBF90F7}" destId="{7E57C5E1-AAC8-4F5E-B505-C785F32193EA}" srcOrd="0" destOrd="0" parTransId="{2E7C4DB2-E75E-4A1B-BE88-222C0EAC843F}" sibTransId="{F53CC29A-15AD-4072-8450-F93456AE0CBB}"/>
    <dgm:cxn modelId="{2E60E3F4-2D14-4B99-8555-871C52A2CC36}" srcId="{26C50487-34DB-44BC-AEA2-3EB47BA6A583}" destId="{321DC814-1FDE-4FD6-8C04-3287553E9312}" srcOrd="4" destOrd="0" parTransId="{09639998-9371-4CCA-9F4C-1C31E3ECB77D}" sibTransId="{A714F85F-4630-4408-BFB5-52CE4D758661}"/>
    <dgm:cxn modelId="{F6E666F6-0990-4730-A015-DED82DC9E86C}" type="presOf" srcId="{321DC814-1FDE-4FD6-8C04-3287553E9312}" destId="{051E0721-FCA7-4432-8019-00E10B618752}" srcOrd="0" destOrd="4" presId="urn:microsoft.com/office/officeart/2005/8/layout/vList5"/>
    <dgm:cxn modelId="{1AC2F0FD-8FA6-4F41-A736-A80F860D26B6}" type="presOf" srcId="{595317A5-C679-4CE3-B762-AE77B82B9CD3}" destId="{1D22B65C-830E-4902-BEA8-149EDDBC9996}" srcOrd="0" destOrd="0" presId="urn:microsoft.com/office/officeart/2005/8/layout/vList5"/>
    <dgm:cxn modelId="{622A4A58-0175-4BAD-81AD-001702DA1423}" type="presParOf" srcId="{1D22B65C-830E-4902-BEA8-149EDDBC9996}" destId="{F4E51CD2-68A2-41C8-9AD1-A3D2E932071A}" srcOrd="0" destOrd="0" presId="urn:microsoft.com/office/officeart/2005/8/layout/vList5"/>
    <dgm:cxn modelId="{AABF175B-5484-4DC5-942F-F5988ADFF5C1}" type="presParOf" srcId="{F4E51CD2-68A2-41C8-9AD1-A3D2E932071A}" destId="{AABFC343-12C8-4F61-AAB3-DCB3B626C42C}" srcOrd="0" destOrd="0" presId="urn:microsoft.com/office/officeart/2005/8/layout/vList5"/>
    <dgm:cxn modelId="{4D1321FC-32C9-4475-99DA-1CF071EFFF85}" type="presParOf" srcId="{F4E51CD2-68A2-41C8-9AD1-A3D2E932071A}" destId="{051E0721-FCA7-4432-8019-00E10B618752}" srcOrd="1" destOrd="0" presId="urn:microsoft.com/office/officeart/2005/8/layout/vList5"/>
    <dgm:cxn modelId="{92BFC640-1018-4BC5-B893-CF71A16F754A}" type="presParOf" srcId="{1D22B65C-830E-4902-BEA8-149EDDBC9996}" destId="{6F574DFC-ECDA-420A-9FE4-8C646EBEBCCE}" srcOrd="1" destOrd="0" presId="urn:microsoft.com/office/officeart/2005/8/layout/vList5"/>
    <dgm:cxn modelId="{97D934E1-BF82-4476-8229-26F2A6473ABF}" type="presParOf" srcId="{1D22B65C-830E-4902-BEA8-149EDDBC9996}" destId="{1C395DFC-C1E0-44CB-92DD-E89703AED48A}" srcOrd="2" destOrd="0" presId="urn:microsoft.com/office/officeart/2005/8/layout/vList5"/>
    <dgm:cxn modelId="{5093F845-0BB5-497E-B032-D4B4979C90A1}" type="presParOf" srcId="{1C395DFC-C1E0-44CB-92DD-E89703AED48A}" destId="{67F8D42B-3D0E-499C-925F-7C8852B85327}" srcOrd="0" destOrd="0" presId="urn:microsoft.com/office/officeart/2005/8/layout/vList5"/>
    <dgm:cxn modelId="{82EDFD00-445F-404D-BF22-90E0CFD09013}" type="presParOf" srcId="{1C395DFC-C1E0-44CB-92DD-E89703AED48A}" destId="{C70E136E-0CF6-41AC-87AE-66C75D06260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81380B-193E-4A09-9958-3C3D39C7484E}">
      <dsp:nvSpPr>
        <dsp:cNvPr id="0" name=""/>
        <dsp:cNvSpPr/>
      </dsp:nvSpPr>
      <dsp:spPr>
        <a:xfrm>
          <a:off x="0" y="1801"/>
          <a:ext cx="11717323" cy="94331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/>
            <a:t>Подтверждает соответствие квалификации соискателя профессиональному стандарту</a:t>
          </a:r>
        </a:p>
      </dsp:txBody>
      <dsp:txXfrm>
        <a:off x="46049" y="47850"/>
        <a:ext cx="11625225" cy="851214"/>
      </dsp:txXfrm>
    </dsp:sp>
    <dsp:sp modelId="{BF2DDF26-BBA3-41BD-955B-1CE15AF66496}">
      <dsp:nvSpPr>
        <dsp:cNvPr id="0" name=""/>
        <dsp:cNvSpPr/>
      </dsp:nvSpPr>
      <dsp:spPr>
        <a:xfrm>
          <a:off x="0" y="957207"/>
          <a:ext cx="11717323" cy="943312"/>
        </a:xfrm>
        <a:prstGeom prst="roundRect">
          <a:avLst/>
        </a:prstGeom>
        <a:solidFill>
          <a:schemeClr val="accent4">
            <a:hueOff val="-892954"/>
            <a:satOff val="5380"/>
            <a:lumOff val="4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/>
            <a:t>Свидетельство о квалификации общероссийского образца</a:t>
          </a:r>
        </a:p>
      </dsp:txBody>
      <dsp:txXfrm>
        <a:off x="46049" y="1003256"/>
        <a:ext cx="11625225" cy="851214"/>
      </dsp:txXfrm>
    </dsp:sp>
    <dsp:sp modelId="{9677884D-DCDF-41F5-9AE5-CAA98CF262B3}">
      <dsp:nvSpPr>
        <dsp:cNvPr id="0" name=""/>
        <dsp:cNvSpPr/>
      </dsp:nvSpPr>
      <dsp:spPr>
        <a:xfrm>
          <a:off x="0" y="1912614"/>
          <a:ext cx="11717323" cy="943312"/>
        </a:xfrm>
        <a:prstGeom prst="roundRect">
          <a:avLst/>
        </a:prstGeom>
        <a:solidFill>
          <a:schemeClr val="accent4">
            <a:hueOff val="-1785908"/>
            <a:satOff val="10760"/>
            <a:lumOff val="86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/>
            <a:t>Единственная процедура подтверждения квалификации, установленная законодательно</a:t>
          </a:r>
        </a:p>
      </dsp:txBody>
      <dsp:txXfrm>
        <a:off x="46049" y="1958663"/>
        <a:ext cx="11625225" cy="851214"/>
      </dsp:txXfrm>
    </dsp:sp>
    <dsp:sp modelId="{15E1F00E-2BFE-4DD3-A116-41322B573465}">
      <dsp:nvSpPr>
        <dsp:cNvPr id="0" name=""/>
        <dsp:cNvSpPr/>
      </dsp:nvSpPr>
      <dsp:spPr>
        <a:xfrm>
          <a:off x="0" y="2868020"/>
          <a:ext cx="11717323" cy="943312"/>
        </a:xfrm>
        <a:prstGeom prst="roundRect">
          <a:avLst/>
        </a:prstGeom>
        <a:solidFill>
          <a:schemeClr val="accent4">
            <a:hueOff val="-2678862"/>
            <a:satOff val="16139"/>
            <a:lumOff val="129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/>
            <a:t>Прямой контроль объединений работодателей за проведением профессиональных экзаменов</a:t>
          </a:r>
          <a:endParaRPr lang="ru-RU" sz="2800" b="1" kern="1200" dirty="0"/>
        </a:p>
      </dsp:txBody>
      <dsp:txXfrm>
        <a:off x="46049" y="2914069"/>
        <a:ext cx="11625225" cy="851214"/>
      </dsp:txXfrm>
    </dsp:sp>
    <dsp:sp modelId="{2A2E6CDB-CEC6-4863-BE5C-8EBB9017C38F}">
      <dsp:nvSpPr>
        <dsp:cNvPr id="0" name=""/>
        <dsp:cNvSpPr/>
      </dsp:nvSpPr>
      <dsp:spPr>
        <a:xfrm>
          <a:off x="0" y="3823426"/>
          <a:ext cx="11717323" cy="943312"/>
        </a:xfrm>
        <a:prstGeom prst="roundRect">
          <a:avLst/>
        </a:prstGeom>
        <a:solidFill>
          <a:schemeClr val="accent4">
            <a:hueOff val="-3571816"/>
            <a:satOff val="21519"/>
            <a:lumOff val="17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/>
            <a:t>Независимость оценки квалификаций от образовательных организаций, осуществляющих подготовку</a:t>
          </a:r>
        </a:p>
      </dsp:txBody>
      <dsp:txXfrm>
        <a:off x="46049" y="3869475"/>
        <a:ext cx="11625225" cy="851214"/>
      </dsp:txXfrm>
    </dsp:sp>
    <dsp:sp modelId="{C2654152-DA03-40A0-8E14-E2B02C2DCB50}">
      <dsp:nvSpPr>
        <dsp:cNvPr id="0" name=""/>
        <dsp:cNvSpPr/>
      </dsp:nvSpPr>
      <dsp:spPr>
        <a:xfrm>
          <a:off x="0" y="4778832"/>
          <a:ext cx="11717323" cy="943312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/>
            <a:t>Широкое применение информационных технологий</a:t>
          </a:r>
        </a:p>
      </dsp:txBody>
      <dsp:txXfrm>
        <a:off x="46049" y="4824881"/>
        <a:ext cx="11625225" cy="8512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81380B-193E-4A09-9958-3C3D39C7484E}">
      <dsp:nvSpPr>
        <dsp:cNvPr id="0" name=""/>
        <dsp:cNvSpPr/>
      </dsp:nvSpPr>
      <dsp:spPr>
        <a:xfrm>
          <a:off x="0" y="17759"/>
          <a:ext cx="11717323" cy="1110037"/>
        </a:xfrm>
        <a:prstGeom prst="roundRect">
          <a:avLst/>
        </a:prstGeom>
        <a:solidFill>
          <a:srgbClr val="728E3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/>
            <a:t>добровольность, доступность, открытость</a:t>
          </a:r>
        </a:p>
      </dsp:txBody>
      <dsp:txXfrm>
        <a:off x="54188" y="71947"/>
        <a:ext cx="11608947" cy="1001661"/>
      </dsp:txXfrm>
    </dsp:sp>
    <dsp:sp modelId="{BF2DDF26-BBA3-41BD-955B-1CE15AF66496}">
      <dsp:nvSpPr>
        <dsp:cNvPr id="0" name=""/>
        <dsp:cNvSpPr/>
      </dsp:nvSpPr>
      <dsp:spPr>
        <a:xfrm>
          <a:off x="0" y="1162357"/>
          <a:ext cx="11717323" cy="1110037"/>
        </a:xfrm>
        <a:prstGeom prst="roundRect">
          <a:avLst/>
        </a:prstGeom>
        <a:solidFill>
          <a:srgbClr val="418F4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0" kern="1200" dirty="0"/>
            <a:t>компетентность оценки за счет подготовленных экспертов из реального сектора, единые процедуры, методики и оценочные средства</a:t>
          </a:r>
        </a:p>
      </dsp:txBody>
      <dsp:txXfrm>
        <a:off x="54188" y="1216545"/>
        <a:ext cx="11608947" cy="1001661"/>
      </dsp:txXfrm>
    </dsp:sp>
    <dsp:sp modelId="{9677884D-DCDF-41F5-9AE5-CAA98CF262B3}">
      <dsp:nvSpPr>
        <dsp:cNvPr id="0" name=""/>
        <dsp:cNvSpPr/>
      </dsp:nvSpPr>
      <dsp:spPr>
        <a:xfrm>
          <a:off x="0" y="2306954"/>
          <a:ext cx="11717323" cy="1110037"/>
        </a:xfrm>
        <a:prstGeom prst="roundRect">
          <a:avLst/>
        </a:prstGeom>
        <a:solidFill>
          <a:srgbClr val="48928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/>
            <a:t>исключение конфликта интересов, дискриминации и принятия пристрастных решений</a:t>
          </a:r>
        </a:p>
      </dsp:txBody>
      <dsp:txXfrm>
        <a:off x="54188" y="2361142"/>
        <a:ext cx="11608947" cy="1001661"/>
      </dsp:txXfrm>
    </dsp:sp>
    <dsp:sp modelId="{15E1F00E-2BFE-4DD3-A116-41322B573465}">
      <dsp:nvSpPr>
        <dsp:cNvPr id="0" name=""/>
        <dsp:cNvSpPr/>
      </dsp:nvSpPr>
      <dsp:spPr>
        <a:xfrm>
          <a:off x="0" y="3451552"/>
          <a:ext cx="11717323" cy="1110037"/>
        </a:xfrm>
        <a:prstGeom prst="roundRect">
          <a:avLst/>
        </a:prstGeom>
        <a:solidFill>
          <a:srgbClr val="43557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0" kern="1200" dirty="0"/>
            <a:t>защита прав соискателей, право на апелляцию, помощь в подготовке, конфиденциальность персональных данных</a:t>
          </a:r>
        </a:p>
      </dsp:txBody>
      <dsp:txXfrm>
        <a:off x="54188" y="3505740"/>
        <a:ext cx="11608947" cy="1001661"/>
      </dsp:txXfrm>
    </dsp:sp>
    <dsp:sp modelId="{2A2E6CDB-CEC6-4863-BE5C-8EBB9017C38F}">
      <dsp:nvSpPr>
        <dsp:cNvPr id="0" name=""/>
        <dsp:cNvSpPr/>
      </dsp:nvSpPr>
      <dsp:spPr>
        <a:xfrm>
          <a:off x="0" y="4596149"/>
          <a:ext cx="11717323" cy="1110037"/>
        </a:xfrm>
        <a:prstGeom prst="roundRect">
          <a:avLst/>
        </a:prstGeom>
        <a:solidFill>
          <a:srgbClr val="664E8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/>
            <a:t>поддержка работодателей в оценке персонала</a:t>
          </a:r>
        </a:p>
      </dsp:txBody>
      <dsp:txXfrm>
        <a:off x="54188" y="4650337"/>
        <a:ext cx="11608947" cy="10016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1E0721-FCA7-4432-8019-00E10B618752}">
      <dsp:nvSpPr>
        <dsp:cNvPr id="0" name=""/>
        <dsp:cNvSpPr/>
      </dsp:nvSpPr>
      <dsp:spPr>
        <a:xfrm rot="5400000">
          <a:off x="5728712" y="-2646072"/>
          <a:ext cx="2113999" cy="7934776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даст возможность подтверждения и признания квалификации вне зависимости от способов ее получения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позволит продвигаться в профессии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повысит шансы на рост зарплаты, допуск к определённым видам работ, конкурсам, участию в контрактах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расширит возможности трудоустройства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сократит сроки профессиональной подготовки и обучения</a:t>
          </a:r>
        </a:p>
      </dsp:txBody>
      <dsp:txXfrm rot="-5400000">
        <a:off x="2818324" y="367513"/>
        <a:ext cx="7831579" cy="1907605"/>
      </dsp:txXfrm>
    </dsp:sp>
    <dsp:sp modelId="{AABFC343-12C8-4F61-AAB3-DCB3B626C42C}">
      <dsp:nvSpPr>
        <dsp:cNvPr id="0" name=""/>
        <dsp:cNvSpPr/>
      </dsp:nvSpPr>
      <dsp:spPr>
        <a:xfrm>
          <a:off x="70" y="66"/>
          <a:ext cx="2818182" cy="2642499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 dirty="0"/>
            <a:t>Соискателю</a:t>
          </a:r>
        </a:p>
      </dsp:txBody>
      <dsp:txXfrm>
        <a:off x="129066" y="129062"/>
        <a:ext cx="2560190" cy="2384507"/>
      </dsp:txXfrm>
    </dsp:sp>
    <dsp:sp modelId="{C70E136E-0CF6-41AC-87AE-66C75D06260A}">
      <dsp:nvSpPr>
        <dsp:cNvPr id="0" name=""/>
        <dsp:cNvSpPr/>
      </dsp:nvSpPr>
      <dsp:spPr>
        <a:xfrm rot="5400000">
          <a:off x="5679798" y="107352"/>
          <a:ext cx="2113999" cy="8032604"/>
        </a:xfrm>
        <a:prstGeom prst="round2SameRect">
          <a:avLst/>
        </a:prstGeom>
        <a:solidFill>
          <a:schemeClr val="accent3">
            <a:tint val="40000"/>
            <a:alpha val="90000"/>
            <a:hueOff val="10716854"/>
            <a:satOff val="-13793"/>
            <a:lumOff val="-107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0716854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даст возможность подтвердить обеспечение на едином товарном рынке России заявленные показатели качества продукции и услуг имеющимся персоналом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расширит участие в международных и российских торгах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даст возможность получить выгоды от экономии на подборе, обучении и аттестации персонала</a:t>
          </a:r>
        </a:p>
      </dsp:txBody>
      <dsp:txXfrm rot="-5400000">
        <a:off x="2720496" y="3169852"/>
        <a:ext cx="7929407" cy="1907605"/>
      </dsp:txXfrm>
    </dsp:sp>
    <dsp:sp modelId="{67F8D42B-3D0E-499C-925F-7C8852B85327}">
      <dsp:nvSpPr>
        <dsp:cNvPr id="0" name=""/>
        <dsp:cNvSpPr/>
      </dsp:nvSpPr>
      <dsp:spPr>
        <a:xfrm>
          <a:off x="70" y="2774690"/>
          <a:ext cx="2719455" cy="2642499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 dirty="0"/>
            <a:t>Работодателю</a:t>
          </a:r>
        </a:p>
      </dsp:txBody>
      <dsp:txXfrm>
        <a:off x="129066" y="2903686"/>
        <a:ext cx="2461463" cy="23845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A2712-2433-4BEC-9649-101CEF681C36}" type="datetimeFigureOut">
              <a:rPr lang="ru-RU" smtClean="0"/>
              <a:pPr/>
              <a:t>18.07.2017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C93682-3041-422D-9E30-CE347839875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4740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CA4C7DA1-5A0E-4EDE-A1E2-5D53B7874E22}" type="datetimeFigureOut">
              <a:rPr lang="ru-RU" altLang="ru-RU"/>
              <a:pPr>
                <a:defRPr/>
              </a:pPr>
              <a:t>18.07.2017</a:t>
            </a:fld>
            <a:endParaRPr lang="ru-RU" alt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Образец текста</a:t>
            </a:r>
          </a:p>
          <a:p>
            <a:pPr lvl="1"/>
            <a:r>
              <a:rPr lang="en-US" altLang="ru-RU"/>
              <a:t>Второй уровень</a:t>
            </a:r>
          </a:p>
          <a:p>
            <a:pPr lvl="2"/>
            <a:r>
              <a:rPr lang="en-US" altLang="ru-RU"/>
              <a:t>Третий уровень</a:t>
            </a:r>
          </a:p>
          <a:p>
            <a:pPr lvl="3"/>
            <a:r>
              <a:rPr lang="en-US" altLang="ru-RU"/>
              <a:t>Четвертый уровень</a:t>
            </a:r>
          </a:p>
          <a:p>
            <a:pPr lvl="4"/>
            <a:r>
              <a:rPr lang="en-US" altLang="ru-RU"/>
              <a:t>Пятый уровень</a:t>
            </a: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D0DBC1AE-43F0-4BC2-84C9-A1B04A194D8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anose="020B0604020202020204" pitchFamily="34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anose="020B0604020202020204" pitchFamily="34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anose="020B0604020202020204" pitchFamily="34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anose="020B0604020202020204" pitchFamily="34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11354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C69FC3-5742-4923-A1F8-6D7C51DE1C65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11354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94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833BD-2345-48C1-A0BC-C45E1A999B32}" type="datetime1">
              <a:rPr lang="ru-RU" altLang="ru-RU" smtClean="0"/>
              <a:pPr>
                <a:defRPr/>
              </a:pPr>
              <a:t>18.07.2017</a:t>
            </a:fld>
            <a:endParaRPr lang="ru-RU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62C8E-5E33-4DD9-A166-3C8BB95DF7C9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313278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54856-2065-42B3-85FC-3E6C3E493E89}" type="datetime1">
              <a:rPr lang="ru-RU" altLang="ru-RU" smtClean="0"/>
              <a:pPr>
                <a:defRPr/>
              </a:pPr>
              <a:t>18.07.2017</a:t>
            </a:fld>
            <a:endParaRPr lang="ru-RU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49C7E-B07B-48AD-8D77-F181DCAF906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213441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FF5C4-F9DD-41D5-A5C2-6AB972D1D606}" type="datetime1">
              <a:rPr lang="ru-RU" altLang="ru-RU" smtClean="0"/>
              <a:pPr>
                <a:defRPr/>
              </a:pPr>
              <a:t>18.07.2017</a:t>
            </a:fld>
            <a:endParaRPr lang="ru-RU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775B3-F789-422B-BD42-9B75B912749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567567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2182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914163" y="2130426"/>
            <a:ext cx="10360501" cy="1470026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325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6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833BD-2345-48C1-A0BC-C45E1A999B32}" type="datetime1">
              <a:rPr lang="ru-RU" altLang="ru-RU" smtClean="0"/>
              <a:pPr>
                <a:defRPr/>
              </a:pPr>
              <a:t>18.07.2017</a:t>
            </a:fld>
            <a:endParaRPr lang="ru-RU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62C8E-5E33-4DD9-A166-3C8BB95DF7C9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9273011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A3034-45A3-486C-9A5E-9F7FC8992486}" type="datetime1">
              <a:rPr lang="ru-RU" altLang="ru-RU" smtClean="0"/>
              <a:pPr>
                <a:defRPr/>
              </a:pPr>
              <a:t>18.07.2017</a:t>
            </a:fld>
            <a:endParaRPr lang="ru-RU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73DEF-B717-4345-BB42-9F861A3BDD5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815016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962833" y="4406902"/>
            <a:ext cx="10360501" cy="1362076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9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41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2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3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4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59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6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7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7A227-99C2-433C-B2DD-F24125BDB1F2}" type="datetime1">
              <a:rPr lang="ru-RU" altLang="ru-RU" smtClean="0"/>
              <a:pPr>
                <a:defRPr/>
              </a:pPr>
              <a:t>18.07.2017</a:t>
            </a:fld>
            <a:endParaRPr lang="ru-RU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CFE63-3D37-4432-BABF-3FECB41D619F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383403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442" y="1600202"/>
            <a:ext cx="5383398" cy="4525963"/>
          </a:xfrm>
        </p:spPr>
        <p:txBody>
          <a:bodyPr/>
          <a:lstStyle>
            <a:lvl1pPr>
              <a:defRPr sz="2899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5987" y="1600202"/>
            <a:ext cx="5383398" cy="4525963"/>
          </a:xfrm>
        </p:spPr>
        <p:txBody>
          <a:bodyPr/>
          <a:lstStyle>
            <a:lvl1pPr>
              <a:defRPr sz="2899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58A4E-9E13-4ADC-A554-F386707E2C16}" type="datetime1">
              <a:rPr lang="ru-RU" altLang="ru-RU" smtClean="0"/>
              <a:pPr>
                <a:defRPr/>
              </a:pPr>
              <a:t>18.07.2017</a:t>
            </a:fld>
            <a:endParaRPr lang="ru-RU" alt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20C74-EFAC-4C2D-BE7D-64A400967B5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8030663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8" indent="0">
              <a:buNone/>
              <a:defRPr sz="2000" b="1"/>
            </a:lvl2pPr>
            <a:lvl3pPr marL="914197" indent="0">
              <a:buNone/>
              <a:defRPr sz="1700" b="1"/>
            </a:lvl3pPr>
            <a:lvl4pPr marL="1371295" indent="0">
              <a:buNone/>
              <a:defRPr sz="1600" b="1"/>
            </a:lvl4pPr>
            <a:lvl5pPr marL="1828394" indent="0">
              <a:buNone/>
              <a:defRPr sz="1600" b="1"/>
            </a:lvl5pPr>
            <a:lvl6pPr marL="2285492" indent="0">
              <a:buNone/>
              <a:defRPr sz="1600" b="1"/>
            </a:lvl6pPr>
            <a:lvl7pPr marL="2742591" indent="0">
              <a:buNone/>
              <a:defRPr sz="1600" b="1"/>
            </a:lvl7pPr>
            <a:lvl8pPr marL="3199689" indent="0">
              <a:buNone/>
              <a:defRPr sz="1600" b="1"/>
            </a:lvl8pPr>
            <a:lvl9pPr marL="3656788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441" y="2174876"/>
            <a:ext cx="53855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1755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8" indent="0">
              <a:buNone/>
              <a:defRPr sz="2000" b="1"/>
            </a:lvl2pPr>
            <a:lvl3pPr marL="914197" indent="0">
              <a:buNone/>
              <a:defRPr sz="1700" b="1"/>
            </a:lvl3pPr>
            <a:lvl4pPr marL="1371295" indent="0">
              <a:buNone/>
              <a:defRPr sz="1600" b="1"/>
            </a:lvl4pPr>
            <a:lvl5pPr marL="1828394" indent="0">
              <a:buNone/>
              <a:defRPr sz="1600" b="1"/>
            </a:lvl5pPr>
            <a:lvl6pPr marL="2285492" indent="0">
              <a:buNone/>
              <a:defRPr sz="1600" b="1"/>
            </a:lvl6pPr>
            <a:lvl7pPr marL="2742591" indent="0">
              <a:buNone/>
              <a:defRPr sz="1600" b="1"/>
            </a:lvl7pPr>
            <a:lvl8pPr marL="3199689" indent="0">
              <a:buNone/>
              <a:defRPr sz="1600" b="1"/>
            </a:lvl8pPr>
            <a:lvl9pPr marL="3656788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1755" y="2174876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8E47F-9128-4D9E-9469-2B641D07F2D1}" type="datetime1">
              <a:rPr lang="ru-RU" altLang="ru-RU" smtClean="0"/>
              <a:pPr>
                <a:defRPr/>
              </a:pPr>
              <a:t>18.07.2017</a:t>
            </a:fld>
            <a:endParaRPr lang="ru-RU" alt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0ACBE-275E-4702-8F9C-6D996A0F1CF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1153090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325A5-C792-4FD7-989C-98BC1481C00A}" type="datetime1">
              <a:rPr lang="ru-RU" altLang="ru-RU" smtClean="0"/>
              <a:pPr>
                <a:defRPr/>
              </a:pPr>
              <a:t>18.07.2017</a:t>
            </a:fld>
            <a:endParaRPr lang="ru-RU" alt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4613E-1CDE-4C61-B533-31D78C58BC4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5309998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17CCF-11C2-48C3-AA28-FB0ADD10148B}" type="datetime1">
              <a:rPr lang="ru-RU" altLang="ru-RU" smtClean="0"/>
              <a:pPr>
                <a:defRPr/>
              </a:pPr>
              <a:t>18.07.2017</a:t>
            </a:fld>
            <a:endParaRPr lang="ru-RU" alt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EB63E-DC68-42FB-9ECA-8AF6C9A29FA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109226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A3034-45A3-486C-9A5E-9F7FC8992486}" type="datetime1">
              <a:rPr lang="ru-RU" altLang="ru-RU" smtClean="0"/>
              <a:pPr>
                <a:defRPr/>
              </a:pPr>
              <a:t>18.07.2017</a:t>
            </a:fld>
            <a:endParaRPr lang="ru-RU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73DEF-B717-4345-BB42-9F861A3BDD5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1240523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09443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5494" y="273052"/>
            <a:ext cx="6813891" cy="5853113"/>
          </a:xfrm>
        </p:spPr>
        <p:txBody>
          <a:bodyPr/>
          <a:lstStyle>
            <a:lvl1pPr>
              <a:defRPr sz="3199"/>
            </a:lvl1pPr>
            <a:lvl2pPr>
              <a:defRPr sz="2899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443" y="1435103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98" indent="0">
              <a:buNone/>
              <a:defRPr sz="1200"/>
            </a:lvl2pPr>
            <a:lvl3pPr marL="914197" indent="0">
              <a:buNone/>
              <a:defRPr sz="1000"/>
            </a:lvl3pPr>
            <a:lvl4pPr marL="1371295" indent="0">
              <a:buNone/>
              <a:defRPr sz="900"/>
            </a:lvl4pPr>
            <a:lvl5pPr marL="1828394" indent="0">
              <a:buNone/>
              <a:defRPr sz="900"/>
            </a:lvl5pPr>
            <a:lvl6pPr marL="2285492" indent="0">
              <a:buNone/>
              <a:defRPr sz="900"/>
            </a:lvl6pPr>
            <a:lvl7pPr marL="2742591" indent="0">
              <a:buNone/>
              <a:defRPr sz="900"/>
            </a:lvl7pPr>
            <a:lvl8pPr marL="3199689" indent="0">
              <a:buNone/>
              <a:defRPr sz="900"/>
            </a:lvl8pPr>
            <a:lvl9pPr marL="3656788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5B07B-AF92-474A-A982-A71618A0872A}" type="datetime1">
              <a:rPr lang="ru-RU" altLang="ru-RU" smtClean="0"/>
              <a:pPr>
                <a:defRPr/>
              </a:pPr>
              <a:t>18.07.2017</a:t>
            </a:fld>
            <a:endParaRPr lang="ru-RU" alt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7DE7E-47FD-43C6-9366-4C6303F6270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7279091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2389097" y="4800601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097" y="612775"/>
            <a:ext cx="7313295" cy="4114800"/>
          </a:xfrm>
        </p:spPr>
        <p:txBody>
          <a:bodyPr rtlCol="0">
            <a:normAutofit/>
          </a:bodyPr>
          <a:lstStyle>
            <a:lvl1pPr marL="0" indent="0">
              <a:buNone/>
              <a:defRPr sz="3199"/>
            </a:lvl1pPr>
            <a:lvl2pPr marL="457098" indent="0">
              <a:buNone/>
              <a:defRPr sz="2899"/>
            </a:lvl2pPr>
            <a:lvl3pPr marL="914197" indent="0">
              <a:buNone/>
              <a:defRPr sz="2400"/>
            </a:lvl3pPr>
            <a:lvl4pPr marL="1371295" indent="0">
              <a:buNone/>
              <a:defRPr sz="2000"/>
            </a:lvl4pPr>
            <a:lvl5pPr marL="1828394" indent="0">
              <a:buNone/>
              <a:defRPr sz="2000"/>
            </a:lvl5pPr>
            <a:lvl6pPr marL="2285492" indent="0">
              <a:buNone/>
              <a:defRPr sz="2000"/>
            </a:lvl6pPr>
            <a:lvl7pPr marL="2742591" indent="0">
              <a:buNone/>
              <a:defRPr sz="2000"/>
            </a:lvl7pPr>
            <a:lvl8pPr marL="3199689" indent="0">
              <a:buNone/>
              <a:defRPr sz="2000"/>
            </a:lvl8pPr>
            <a:lvl9pPr marL="3656788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097" y="5367339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98" indent="0">
              <a:buNone/>
              <a:defRPr sz="1200"/>
            </a:lvl2pPr>
            <a:lvl3pPr marL="914197" indent="0">
              <a:buNone/>
              <a:defRPr sz="1000"/>
            </a:lvl3pPr>
            <a:lvl4pPr marL="1371295" indent="0">
              <a:buNone/>
              <a:defRPr sz="900"/>
            </a:lvl4pPr>
            <a:lvl5pPr marL="1828394" indent="0">
              <a:buNone/>
              <a:defRPr sz="900"/>
            </a:lvl5pPr>
            <a:lvl6pPr marL="2285492" indent="0">
              <a:buNone/>
              <a:defRPr sz="900"/>
            </a:lvl6pPr>
            <a:lvl7pPr marL="2742591" indent="0">
              <a:buNone/>
              <a:defRPr sz="900"/>
            </a:lvl7pPr>
            <a:lvl8pPr marL="3199689" indent="0">
              <a:buNone/>
              <a:defRPr sz="900"/>
            </a:lvl8pPr>
            <a:lvl9pPr marL="3656788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8DF10-3EEB-468E-8A22-CEEA13F75D11}" type="datetime1">
              <a:rPr lang="ru-RU" altLang="ru-RU" smtClean="0"/>
              <a:pPr>
                <a:defRPr/>
              </a:pPr>
              <a:t>18.07.2017</a:t>
            </a:fld>
            <a:endParaRPr lang="ru-RU" alt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3014B-3084-4717-ADA3-54164BE89BB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5417479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54856-2065-42B3-85FC-3E6C3E493E89}" type="datetime1">
              <a:rPr lang="ru-RU" altLang="ru-RU" smtClean="0"/>
              <a:pPr>
                <a:defRPr/>
              </a:pPr>
              <a:t>18.07.2017</a:t>
            </a:fld>
            <a:endParaRPr lang="ru-RU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49C7E-B07B-48AD-8D77-F181DCAF906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4257112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6899" y="274640"/>
            <a:ext cx="2742485" cy="5851525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442" y="274640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FF5C4-F9DD-41D5-A5C2-6AB972D1D606}" type="datetime1">
              <a:rPr lang="ru-RU" altLang="ru-RU" smtClean="0"/>
              <a:pPr>
                <a:defRPr/>
              </a:pPr>
              <a:t>18.07.2017</a:t>
            </a:fld>
            <a:endParaRPr lang="ru-RU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775B3-F789-422B-BD42-9B75B912749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0939465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914163" y="2130426"/>
            <a:ext cx="10360501" cy="1470026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325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6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833BD-2345-48C1-A0BC-C45E1A999B32}" type="datetime1">
              <a:rPr lang="ru-RU" altLang="ru-RU" smtClean="0"/>
              <a:pPr>
                <a:defRPr/>
              </a:pPr>
              <a:t>18.07.2017</a:t>
            </a:fld>
            <a:endParaRPr lang="ru-RU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62C8E-5E33-4DD9-A166-3C8BB95DF7C9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0497464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A3034-45A3-486C-9A5E-9F7FC8992486}" type="datetime1">
              <a:rPr lang="ru-RU" altLang="ru-RU" smtClean="0"/>
              <a:pPr>
                <a:defRPr/>
              </a:pPr>
              <a:t>18.07.2017</a:t>
            </a:fld>
            <a:endParaRPr lang="ru-RU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73DEF-B717-4345-BB42-9F861A3BDD5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098882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962833" y="4406902"/>
            <a:ext cx="10360501" cy="1362076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9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41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2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3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4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59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6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7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7A227-99C2-433C-B2DD-F24125BDB1F2}" type="datetime1">
              <a:rPr lang="ru-RU" altLang="ru-RU" smtClean="0"/>
              <a:pPr>
                <a:defRPr/>
              </a:pPr>
              <a:t>18.07.2017</a:t>
            </a:fld>
            <a:endParaRPr lang="ru-RU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CFE63-3D37-4432-BABF-3FECB41D619F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858410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442" y="1600202"/>
            <a:ext cx="5383398" cy="4525963"/>
          </a:xfrm>
        </p:spPr>
        <p:txBody>
          <a:bodyPr/>
          <a:lstStyle>
            <a:lvl1pPr>
              <a:defRPr sz="2899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5987" y="1600202"/>
            <a:ext cx="5383398" cy="4525963"/>
          </a:xfrm>
        </p:spPr>
        <p:txBody>
          <a:bodyPr/>
          <a:lstStyle>
            <a:lvl1pPr>
              <a:defRPr sz="2899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58A4E-9E13-4ADC-A554-F386707E2C16}" type="datetime1">
              <a:rPr lang="ru-RU" altLang="ru-RU" smtClean="0"/>
              <a:pPr>
                <a:defRPr/>
              </a:pPr>
              <a:t>18.07.2017</a:t>
            </a:fld>
            <a:endParaRPr lang="ru-RU" alt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20C74-EFAC-4C2D-BE7D-64A400967B5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4228379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8" indent="0">
              <a:buNone/>
              <a:defRPr sz="2000" b="1"/>
            </a:lvl2pPr>
            <a:lvl3pPr marL="914197" indent="0">
              <a:buNone/>
              <a:defRPr sz="1700" b="1"/>
            </a:lvl3pPr>
            <a:lvl4pPr marL="1371295" indent="0">
              <a:buNone/>
              <a:defRPr sz="1600" b="1"/>
            </a:lvl4pPr>
            <a:lvl5pPr marL="1828394" indent="0">
              <a:buNone/>
              <a:defRPr sz="1600" b="1"/>
            </a:lvl5pPr>
            <a:lvl6pPr marL="2285492" indent="0">
              <a:buNone/>
              <a:defRPr sz="1600" b="1"/>
            </a:lvl6pPr>
            <a:lvl7pPr marL="2742591" indent="0">
              <a:buNone/>
              <a:defRPr sz="1600" b="1"/>
            </a:lvl7pPr>
            <a:lvl8pPr marL="3199689" indent="0">
              <a:buNone/>
              <a:defRPr sz="1600" b="1"/>
            </a:lvl8pPr>
            <a:lvl9pPr marL="3656788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441" y="2174876"/>
            <a:ext cx="53855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1755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8" indent="0">
              <a:buNone/>
              <a:defRPr sz="2000" b="1"/>
            </a:lvl2pPr>
            <a:lvl3pPr marL="914197" indent="0">
              <a:buNone/>
              <a:defRPr sz="1700" b="1"/>
            </a:lvl3pPr>
            <a:lvl4pPr marL="1371295" indent="0">
              <a:buNone/>
              <a:defRPr sz="1600" b="1"/>
            </a:lvl4pPr>
            <a:lvl5pPr marL="1828394" indent="0">
              <a:buNone/>
              <a:defRPr sz="1600" b="1"/>
            </a:lvl5pPr>
            <a:lvl6pPr marL="2285492" indent="0">
              <a:buNone/>
              <a:defRPr sz="1600" b="1"/>
            </a:lvl6pPr>
            <a:lvl7pPr marL="2742591" indent="0">
              <a:buNone/>
              <a:defRPr sz="1600" b="1"/>
            </a:lvl7pPr>
            <a:lvl8pPr marL="3199689" indent="0">
              <a:buNone/>
              <a:defRPr sz="1600" b="1"/>
            </a:lvl8pPr>
            <a:lvl9pPr marL="3656788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1755" y="2174876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8E47F-9128-4D9E-9469-2B641D07F2D1}" type="datetime1">
              <a:rPr lang="ru-RU" altLang="ru-RU" smtClean="0"/>
              <a:pPr>
                <a:defRPr/>
              </a:pPr>
              <a:t>18.07.2017</a:t>
            </a:fld>
            <a:endParaRPr lang="ru-RU" alt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0ACBE-275E-4702-8F9C-6D996A0F1CF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2514297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325A5-C792-4FD7-989C-98BC1481C00A}" type="datetime1">
              <a:rPr lang="ru-RU" altLang="ru-RU" smtClean="0"/>
              <a:pPr>
                <a:defRPr/>
              </a:pPr>
              <a:t>18.07.2017</a:t>
            </a:fld>
            <a:endParaRPr lang="ru-RU" alt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4613E-1CDE-4C61-B533-31D78C58BC4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956508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7A227-99C2-433C-B2DD-F24125BDB1F2}" type="datetime1">
              <a:rPr lang="ru-RU" altLang="ru-RU" smtClean="0"/>
              <a:pPr>
                <a:defRPr/>
              </a:pPr>
              <a:t>18.07.2017</a:t>
            </a:fld>
            <a:endParaRPr lang="ru-RU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CFE63-3D37-4432-BABF-3FECB41D619F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5090672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17CCF-11C2-48C3-AA28-FB0ADD10148B}" type="datetime1">
              <a:rPr lang="ru-RU" altLang="ru-RU" smtClean="0"/>
              <a:pPr>
                <a:defRPr/>
              </a:pPr>
              <a:t>18.07.2017</a:t>
            </a:fld>
            <a:endParaRPr lang="ru-RU" alt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EB63E-DC68-42FB-9ECA-8AF6C9A29FA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5869348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09443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5494" y="273052"/>
            <a:ext cx="6813891" cy="5853113"/>
          </a:xfrm>
        </p:spPr>
        <p:txBody>
          <a:bodyPr/>
          <a:lstStyle>
            <a:lvl1pPr>
              <a:defRPr sz="3199"/>
            </a:lvl1pPr>
            <a:lvl2pPr>
              <a:defRPr sz="2899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443" y="1435103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98" indent="0">
              <a:buNone/>
              <a:defRPr sz="1200"/>
            </a:lvl2pPr>
            <a:lvl3pPr marL="914197" indent="0">
              <a:buNone/>
              <a:defRPr sz="1000"/>
            </a:lvl3pPr>
            <a:lvl4pPr marL="1371295" indent="0">
              <a:buNone/>
              <a:defRPr sz="900"/>
            </a:lvl4pPr>
            <a:lvl5pPr marL="1828394" indent="0">
              <a:buNone/>
              <a:defRPr sz="900"/>
            </a:lvl5pPr>
            <a:lvl6pPr marL="2285492" indent="0">
              <a:buNone/>
              <a:defRPr sz="900"/>
            </a:lvl6pPr>
            <a:lvl7pPr marL="2742591" indent="0">
              <a:buNone/>
              <a:defRPr sz="900"/>
            </a:lvl7pPr>
            <a:lvl8pPr marL="3199689" indent="0">
              <a:buNone/>
              <a:defRPr sz="900"/>
            </a:lvl8pPr>
            <a:lvl9pPr marL="3656788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5B07B-AF92-474A-A982-A71618A0872A}" type="datetime1">
              <a:rPr lang="ru-RU" altLang="ru-RU" smtClean="0"/>
              <a:pPr>
                <a:defRPr/>
              </a:pPr>
              <a:t>18.07.2017</a:t>
            </a:fld>
            <a:endParaRPr lang="ru-RU" alt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7DE7E-47FD-43C6-9366-4C6303F6270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753031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2389097" y="4800601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097" y="612775"/>
            <a:ext cx="7313295" cy="4114800"/>
          </a:xfrm>
        </p:spPr>
        <p:txBody>
          <a:bodyPr rtlCol="0">
            <a:normAutofit/>
          </a:bodyPr>
          <a:lstStyle>
            <a:lvl1pPr marL="0" indent="0">
              <a:buNone/>
              <a:defRPr sz="3199"/>
            </a:lvl1pPr>
            <a:lvl2pPr marL="457098" indent="0">
              <a:buNone/>
              <a:defRPr sz="2899"/>
            </a:lvl2pPr>
            <a:lvl3pPr marL="914197" indent="0">
              <a:buNone/>
              <a:defRPr sz="2400"/>
            </a:lvl3pPr>
            <a:lvl4pPr marL="1371295" indent="0">
              <a:buNone/>
              <a:defRPr sz="2000"/>
            </a:lvl4pPr>
            <a:lvl5pPr marL="1828394" indent="0">
              <a:buNone/>
              <a:defRPr sz="2000"/>
            </a:lvl5pPr>
            <a:lvl6pPr marL="2285492" indent="0">
              <a:buNone/>
              <a:defRPr sz="2000"/>
            </a:lvl6pPr>
            <a:lvl7pPr marL="2742591" indent="0">
              <a:buNone/>
              <a:defRPr sz="2000"/>
            </a:lvl7pPr>
            <a:lvl8pPr marL="3199689" indent="0">
              <a:buNone/>
              <a:defRPr sz="2000"/>
            </a:lvl8pPr>
            <a:lvl9pPr marL="3656788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097" y="5367339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98" indent="0">
              <a:buNone/>
              <a:defRPr sz="1200"/>
            </a:lvl2pPr>
            <a:lvl3pPr marL="914197" indent="0">
              <a:buNone/>
              <a:defRPr sz="1000"/>
            </a:lvl3pPr>
            <a:lvl4pPr marL="1371295" indent="0">
              <a:buNone/>
              <a:defRPr sz="900"/>
            </a:lvl4pPr>
            <a:lvl5pPr marL="1828394" indent="0">
              <a:buNone/>
              <a:defRPr sz="900"/>
            </a:lvl5pPr>
            <a:lvl6pPr marL="2285492" indent="0">
              <a:buNone/>
              <a:defRPr sz="900"/>
            </a:lvl6pPr>
            <a:lvl7pPr marL="2742591" indent="0">
              <a:buNone/>
              <a:defRPr sz="900"/>
            </a:lvl7pPr>
            <a:lvl8pPr marL="3199689" indent="0">
              <a:buNone/>
              <a:defRPr sz="900"/>
            </a:lvl8pPr>
            <a:lvl9pPr marL="3656788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8DF10-3EEB-468E-8A22-CEEA13F75D11}" type="datetime1">
              <a:rPr lang="ru-RU" altLang="ru-RU" smtClean="0"/>
              <a:pPr>
                <a:defRPr/>
              </a:pPr>
              <a:t>18.07.2017</a:t>
            </a:fld>
            <a:endParaRPr lang="ru-RU" alt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3014B-3084-4717-ADA3-54164BE89BB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3719462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54856-2065-42B3-85FC-3E6C3E493E89}" type="datetime1">
              <a:rPr lang="ru-RU" altLang="ru-RU" smtClean="0"/>
              <a:pPr>
                <a:defRPr/>
              </a:pPr>
              <a:t>18.07.2017</a:t>
            </a:fld>
            <a:endParaRPr lang="ru-RU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49C7E-B07B-48AD-8D77-F181DCAF906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8084132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6899" y="274640"/>
            <a:ext cx="2742485" cy="5851525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442" y="274640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FF5C4-F9DD-41D5-A5C2-6AB972D1D606}" type="datetime1">
              <a:rPr lang="ru-RU" altLang="ru-RU" smtClean="0"/>
              <a:pPr>
                <a:defRPr/>
              </a:pPr>
              <a:t>18.07.2017</a:t>
            </a:fld>
            <a:endParaRPr lang="ru-RU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775B3-F789-422B-BD42-9B75B912749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781670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58A4E-9E13-4ADC-A554-F386707E2C16}" type="datetime1">
              <a:rPr lang="ru-RU" altLang="ru-RU" smtClean="0"/>
              <a:pPr>
                <a:defRPr/>
              </a:pPr>
              <a:t>18.07.2017</a:t>
            </a:fld>
            <a:endParaRPr lang="ru-RU" alt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20C74-EFAC-4C2D-BE7D-64A400967B5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539983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8E47F-9128-4D9E-9469-2B641D07F2D1}" type="datetime1">
              <a:rPr lang="ru-RU" altLang="ru-RU" smtClean="0"/>
              <a:pPr>
                <a:defRPr/>
              </a:pPr>
              <a:t>18.07.2017</a:t>
            </a:fld>
            <a:endParaRPr lang="ru-RU" alt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0ACBE-275E-4702-8F9C-6D996A0F1CF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480202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325A5-C792-4FD7-989C-98BC1481C00A}" type="datetime1">
              <a:rPr lang="ru-RU" altLang="ru-RU" smtClean="0"/>
              <a:pPr>
                <a:defRPr/>
              </a:pPr>
              <a:t>18.07.2017</a:t>
            </a:fld>
            <a:endParaRPr lang="ru-RU" alt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4613E-1CDE-4C61-B533-31D78C58BC4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40413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17CCF-11C2-48C3-AA28-FB0ADD10148B}" type="datetime1">
              <a:rPr lang="ru-RU" altLang="ru-RU" smtClean="0"/>
              <a:pPr>
                <a:defRPr/>
              </a:pPr>
              <a:t>18.07.2017</a:t>
            </a:fld>
            <a:endParaRPr lang="ru-RU" alt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EB63E-DC68-42FB-9ECA-8AF6C9A29FA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188037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5B07B-AF92-474A-A982-A71618A0872A}" type="datetime1">
              <a:rPr lang="ru-RU" altLang="ru-RU" smtClean="0"/>
              <a:pPr>
                <a:defRPr/>
              </a:pPr>
              <a:t>18.07.2017</a:t>
            </a:fld>
            <a:endParaRPr lang="ru-RU" alt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7DE7E-47FD-43C6-9366-4C6303F6270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423854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8DF10-3EEB-468E-8A22-CEEA13F75D11}" type="datetime1">
              <a:rPr lang="ru-RU" altLang="ru-RU" smtClean="0"/>
              <a:pPr>
                <a:defRPr/>
              </a:pPr>
              <a:t>18.07.2017</a:t>
            </a:fld>
            <a:endParaRPr lang="ru-RU" alt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3014B-3084-4717-ADA3-54164BE89BB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619449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696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Образец заголовка</a:t>
            </a:r>
            <a:endParaRPr lang="ru-RU" altLang="ru-RU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6962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Образец текста</a:t>
            </a:r>
          </a:p>
          <a:p>
            <a:pPr lvl="1"/>
            <a:r>
              <a:rPr lang="en-US" altLang="ru-RU"/>
              <a:t>Второй уровень</a:t>
            </a:r>
          </a:p>
          <a:p>
            <a:pPr lvl="2"/>
            <a:r>
              <a:rPr lang="en-US" altLang="ru-RU"/>
              <a:t>Третий уровень</a:t>
            </a:r>
          </a:p>
          <a:p>
            <a:pPr lvl="3"/>
            <a:r>
              <a:rPr lang="en-US" altLang="ru-RU"/>
              <a:t>Четвертый уровень</a:t>
            </a:r>
          </a:p>
          <a:p>
            <a:pPr lvl="4"/>
            <a:r>
              <a:rPr lang="en-US" altLang="ru-RU"/>
              <a:t>Пятый уровень</a:t>
            </a:r>
            <a:endParaRPr lang="ru-RU" alt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32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EAD29F9-A60F-4956-ABB4-BFB4FD7FB0F8}" type="datetime1">
              <a:rPr lang="ru-RU" altLang="ru-RU" smtClean="0"/>
              <a:pPr>
                <a:defRPr/>
              </a:pPr>
              <a:t>18.07.2017</a:t>
            </a:fld>
            <a:endParaRPr lang="ru-RU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4013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013" y="6356350"/>
            <a:ext cx="28432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D58C282-266F-4DD1-B6E2-5F52A36111DE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708" r:id="rId1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Arial" charset="0"/>
          <a:cs typeface="Arial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Arial" charset="0"/>
          <a:cs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Arial" charset="0"/>
          <a:cs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Arial" charset="0"/>
          <a:cs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Arial" charset="0"/>
          <a:cs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Arial" charset="0"/>
          <a:cs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Arial" charset="0"/>
          <a:cs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Arial" charset="0"/>
          <a:cs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Arial" charset="0"/>
          <a:cs typeface="Arial" panose="020B0604020202020204" pitchFamily="34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Arial" charset="0"/>
          <a:cs typeface="Arial" panose="020B0604020202020204" pitchFamily="34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Arial" charset="0"/>
          <a:cs typeface="Arial" panose="020B0604020202020204" pitchFamily="34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Arial" charset="0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109696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7" tIns="45719" rIns="91437" bIns="457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Образец заголовка</a:t>
            </a:r>
            <a:endParaRPr lang="ru-RU" altLang="ru-RU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1" y="1600201"/>
            <a:ext cx="1096962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7" tIns="45719" rIns="91437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Образец текста</a:t>
            </a:r>
          </a:p>
          <a:p>
            <a:pPr lvl="1"/>
            <a:r>
              <a:rPr lang="en-US" altLang="ru-RU"/>
              <a:t>Второй уровень</a:t>
            </a:r>
          </a:p>
          <a:p>
            <a:pPr lvl="2"/>
            <a:r>
              <a:rPr lang="en-US" altLang="ru-RU"/>
              <a:t>Третий уровень</a:t>
            </a:r>
          </a:p>
          <a:p>
            <a:pPr lvl="3"/>
            <a:r>
              <a:rPr lang="en-US" altLang="ru-RU"/>
              <a:t>Четвертый уровень</a:t>
            </a:r>
          </a:p>
          <a:p>
            <a:pPr lvl="4"/>
            <a:r>
              <a:rPr lang="en-US" altLang="ru-RU"/>
              <a:t>Пятый уровень</a:t>
            </a:r>
            <a:endParaRPr lang="ru-RU" alt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1" y="6356351"/>
            <a:ext cx="2843213" cy="365125"/>
          </a:xfrm>
          <a:prstGeom prst="rect">
            <a:avLst/>
          </a:prstGeom>
        </p:spPr>
        <p:txBody>
          <a:bodyPr vert="horz" wrap="square" lIns="91437" tIns="45719" rIns="91437" bIns="45719" numCol="1" anchor="ctr" anchorCtr="0" compatLnSpc="1">
            <a:prstTxWarp prst="textNoShape">
              <a:avLst/>
            </a:prstTxWarp>
          </a:bodyPr>
          <a:lstStyle>
            <a:lvl1pPr defTabSz="457098" eaLnBrk="1" fontAlgn="base" hangingPunct="1">
              <a:spcBef>
                <a:spcPct val="0"/>
              </a:spcBef>
              <a:spcAft>
                <a:spcPct val="0"/>
              </a:spcAft>
              <a:defRPr kumimoji="0"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EAD29F9-A60F-4956-ABB4-BFB4FD7FB0F8}" type="datetime1">
              <a:rPr lang="ru-RU" altLang="ru-RU" smtClean="0">
                <a:cs typeface="Arial" panose="020B0604020202020204" pitchFamily="34" charset="0"/>
              </a:rPr>
              <a:pPr>
                <a:defRPr/>
              </a:pPr>
              <a:t>18.07.2017</a:t>
            </a:fld>
            <a:endParaRPr lang="ru-RU" altLang="ru-RU" dirty="0"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4014" y="6356351"/>
            <a:ext cx="3860800" cy="365125"/>
          </a:xfrm>
          <a:prstGeom prst="rect">
            <a:avLst/>
          </a:prstGeom>
        </p:spPr>
        <p:txBody>
          <a:bodyPr vert="horz" lIns="91437" tIns="45719" rIns="91437" bIns="45719" rtlCol="0" anchor="ctr"/>
          <a:lstStyle>
            <a:lvl1pPr algn="ctr" defTabSz="457098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014" y="6356351"/>
            <a:ext cx="2843212" cy="365125"/>
          </a:xfrm>
          <a:prstGeom prst="rect">
            <a:avLst/>
          </a:prstGeom>
        </p:spPr>
        <p:txBody>
          <a:bodyPr vert="horz" wrap="square" lIns="91437" tIns="45719" rIns="91437" bIns="45719" numCol="1" anchor="ctr" anchorCtr="0" compatLnSpc="1">
            <a:prstTxWarp prst="textNoShape">
              <a:avLst/>
            </a:prstTxWarp>
          </a:bodyPr>
          <a:lstStyle>
            <a:lvl1pPr algn="r" defTabSz="457098" eaLnBrk="1" fontAlgn="base" hangingPunct="1">
              <a:spcBef>
                <a:spcPct val="0"/>
              </a:spcBef>
              <a:spcAft>
                <a:spcPct val="0"/>
              </a:spcAft>
              <a:defRPr kumimoji="0"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D58C282-266F-4DD1-B6E2-5F52A36111DE}" type="slidenum">
              <a:rPr lang="ru-RU" altLang="ru-RU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ru-RU" altLang="ru-RU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937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hf hdr="0" ftr="0" dt="0"/>
  <p:txStyles>
    <p:titleStyle>
      <a:lvl1pPr algn="ctr" defTabSz="457098" rtl="0" eaLnBrk="0" fontAlgn="base" hangingPunct="0">
        <a:spcBef>
          <a:spcPct val="0"/>
        </a:spcBef>
        <a:spcAft>
          <a:spcPct val="0"/>
        </a:spcAft>
        <a:defRPr kumimoji="1" sz="4299" kern="1200">
          <a:solidFill>
            <a:schemeClr val="tx1"/>
          </a:solidFill>
          <a:latin typeface="+mj-lt"/>
          <a:ea typeface="Arial" charset="0"/>
          <a:cs typeface="Arial" charset="0"/>
        </a:defRPr>
      </a:lvl1pPr>
      <a:lvl2pPr algn="ctr" defTabSz="457098" rtl="0" eaLnBrk="0" fontAlgn="base" hangingPunct="0">
        <a:spcBef>
          <a:spcPct val="0"/>
        </a:spcBef>
        <a:spcAft>
          <a:spcPct val="0"/>
        </a:spcAft>
        <a:defRPr kumimoji="1" sz="4299">
          <a:solidFill>
            <a:schemeClr val="tx1"/>
          </a:solidFill>
          <a:latin typeface="Calibri" charset="0"/>
          <a:ea typeface="Arial" charset="0"/>
          <a:cs typeface="Arial" charset="0"/>
        </a:defRPr>
      </a:lvl2pPr>
      <a:lvl3pPr algn="ctr" defTabSz="457098" rtl="0" eaLnBrk="0" fontAlgn="base" hangingPunct="0">
        <a:spcBef>
          <a:spcPct val="0"/>
        </a:spcBef>
        <a:spcAft>
          <a:spcPct val="0"/>
        </a:spcAft>
        <a:defRPr kumimoji="1" sz="4299">
          <a:solidFill>
            <a:schemeClr val="tx1"/>
          </a:solidFill>
          <a:latin typeface="Calibri" charset="0"/>
          <a:ea typeface="Arial" charset="0"/>
          <a:cs typeface="Arial" charset="0"/>
        </a:defRPr>
      </a:lvl3pPr>
      <a:lvl4pPr algn="ctr" defTabSz="457098" rtl="0" eaLnBrk="0" fontAlgn="base" hangingPunct="0">
        <a:spcBef>
          <a:spcPct val="0"/>
        </a:spcBef>
        <a:spcAft>
          <a:spcPct val="0"/>
        </a:spcAft>
        <a:defRPr kumimoji="1" sz="4299">
          <a:solidFill>
            <a:schemeClr val="tx1"/>
          </a:solidFill>
          <a:latin typeface="Calibri" charset="0"/>
          <a:ea typeface="Arial" charset="0"/>
          <a:cs typeface="Arial" charset="0"/>
        </a:defRPr>
      </a:lvl4pPr>
      <a:lvl5pPr algn="ctr" defTabSz="457098" rtl="0" eaLnBrk="0" fontAlgn="base" hangingPunct="0">
        <a:spcBef>
          <a:spcPct val="0"/>
        </a:spcBef>
        <a:spcAft>
          <a:spcPct val="0"/>
        </a:spcAft>
        <a:defRPr kumimoji="1" sz="4299">
          <a:solidFill>
            <a:schemeClr val="tx1"/>
          </a:solidFill>
          <a:latin typeface="Calibri" charset="0"/>
          <a:ea typeface="Arial" charset="0"/>
          <a:cs typeface="Arial" charset="0"/>
        </a:defRPr>
      </a:lvl5pPr>
      <a:lvl6pPr marL="457098" algn="ctr" defTabSz="457098" rtl="0" fontAlgn="base">
        <a:spcBef>
          <a:spcPct val="0"/>
        </a:spcBef>
        <a:spcAft>
          <a:spcPct val="0"/>
        </a:spcAft>
        <a:defRPr kumimoji="1" sz="4299">
          <a:solidFill>
            <a:schemeClr val="tx1"/>
          </a:solidFill>
          <a:latin typeface="Calibri" charset="0"/>
          <a:ea typeface="Arial" charset="0"/>
          <a:cs typeface="Arial" charset="0"/>
        </a:defRPr>
      </a:lvl6pPr>
      <a:lvl7pPr marL="914197" algn="ctr" defTabSz="457098" rtl="0" fontAlgn="base">
        <a:spcBef>
          <a:spcPct val="0"/>
        </a:spcBef>
        <a:spcAft>
          <a:spcPct val="0"/>
        </a:spcAft>
        <a:defRPr kumimoji="1" sz="4299">
          <a:solidFill>
            <a:schemeClr val="tx1"/>
          </a:solidFill>
          <a:latin typeface="Calibri" charset="0"/>
          <a:ea typeface="Arial" charset="0"/>
          <a:cs typeface="Arial" charset="0"/>
        </a:defRPr>
      </a:lvl7pPr>
      <a:lvl8pPr marL="1371295" algn="ctr" defTabSz="457098" rtl="0" fontAlgn="base">
        <a:spcBef>
          <a:spcPct val="0"/>
        </a:spcBef>
        <a:spcAft>
          <a:spcPct val="0"/>
        </a:spcAft>
        <a:defRPr kumimoji="1" sz="4299">
          <a:solidFill>
            <a:schemeClr val="tx1"/>
          </a:solidFill>
          <a:latin typeface="Calibri" charset="0"/>
          <a:ea typeface="Arial" charset="0"/>
          <a:cs typeface="Arial" charset="0"/>
        </a:defRPr>
      </a:lvl8pPr>
      <a:lvl9pPr marL="1828394" algn="ctr" defTabSz="457098" rtl="0" fontAlgn="base">
        <a:spcBef>
          <a:spcPct val="0"/>
        </a:spcBef>
        <a:spcAft>
          <a:spcPct val="0"/>
        </a:spcAft>
        <a:defRPr kumimoji="1" sz="4299">
          <a:solidFill>
            <a:schemeClr val="tx1"/>
          </a:solidFill>
          <a:latin typeface="Calibri" charset="0"/>
          <a:ea typeface="Arial" charset="0"/>
          <a:cs typeface="Arial" charset="0"/>
        </a:defRPr>
      </a:lvl9pPr>
    </p:titleStyle>
    <p:bodyStyle>
      <a:lvl1pPr marL="342823" indent="-342823" algn="l" defTabSz="45709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199" kern="120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742784" indent="-285687" algn="l" defTabSz="45709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99" kern="1200">
          <a:solidFill>
            <a:schemeClr val="tx1"/>
          </a:solidFill>
          <a:latin typeface="+mn-lt"/>
          <a:ea typeface="Arial" charset="0"/>
          <a:cs typeface="Arial" panose="020B0604020202020204" pitchFamily="34" charset="0"/>
        </a:defRPr>
      </a:lvl2pPr>
      <a:lvl3pPr marL="1142746" indent="-228549" algn="l" defTabSz="45709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Arial" charset="0"/>
          <a:cs typeface="Arial" panose="020B0604020202020204" pitchFamily="34" charset="0"/>
        </a:defRPr>
      </a:lvl3pPr>
      <a:lvl4pPr marL="1599845" indent="-228549" algn="l" defTabSz="45709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Arial" charset="0"/>
          <a:cs typeface="Arial" panose="020B0604020202020204" pitchFamily="34" charset="0"/>
        </a:defRPr>
      </a:lvl4pPr>
      <a:lvl5pPr marL="2056943" indent="-228549" algn="l" defTabSz="45709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Arial" charset="0"/>
          <a:cs typeface="Arial" panose="020B0604020202020204" pitchFamily="34" charset="0"/>
        </a:defRPr>
      </a:lvl5pPr>
      <a:lvl6pPr marL="2514041" indent="-228549" algn="l" defTabSz="45709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40" indent="-228549" algn="l" defTabSz="45709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38" indent="-228549" algn="l" defTabSz="45709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37" indent="-228549" algn="l" defTabSz="45709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09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8" algn="l" defTabSz="45709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7" algn="l" defTabSz="45709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5" algn="l" defTabSz="45709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94" algn="l" defTabSz="45709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92" algn="l" defTabSz="45709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91" algn="l" defTabSz="45709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89" algn="l" defTabSz="45709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88" algn="l" defTabSz="45709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109696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7" tIns="45719" rIns="91437" bIns="457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Образец заголовка</a:t>
            </a:r>
            <a:endParaRPr lang="ru-RU" altLang="ru-RU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1" y="1600201"/>
            <a:ext cx="1096962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7" tIns="45719" rIns="91437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Образец текста</a:t>
            </a:r>
          </a:p>
          <a:p>
            <a:pPr lvl="1"/>
            <a:r>
              <a:rPr lang="en-US" altLang="ru-RU"/>
              <a:t>Второй уровень</a:t>
            </a:r>
          </a:p>
          <a:p>
            <a:pPr lvl="2"/>
            <a:r>
              <a:rPr lang="en-US" altLang="ru-RU"/>
              <a:t>Третий уровень</a:t>
            </a:r>
          </a:p>
          <a:p>
            <a:pPr lvl="3"/>
            <a:r>
              <a:rPr lang="en-US" altLang="ru-RU"/>
              <a:t>Четвертый уровень</a:t>
            </a:r>
          </a:p>
          <a:p>
            <a:pPr lvl="4"/>
            <a:r>
              <a:rPr lang="en-US" altLang="ru-RU"/>
              <a:t>Пятый уровень</a:t>
            </a:r>
            <a:endParaRPr lang="ru-RU" alt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1" y="6356351"/>
            <a:ext cx="2843213" cy="365125"/>
          </a:xfrm>
          <a:prstGeom prst="rect">
            <a:avLst/>
          </a:prstGeom>
        </p:spPr>
        <p:txBody>
          <a:bodyPr vert="horz" wrap="square" lIns="91437" tIns="45719" rIns="91437" bIns="45719" numCol="1" anchor="ctr" anchorCtr="0" compatLnSpc="1">
            <a:prstTxWarp prst="textNoShape">
              <a:avLst/>
            </a:prstTxWarp>
          </a:bodyPr>
          <a:lstStyle>
            <a:lvl1pPr defTabSz="457098" eaLnBrk="1" fontAlgn="base" hangingPunct="1">
              <a:spcBef>
                <a:spcPct val="0"/>
              </a:spcBef>
              <a:spcAft>
                <a:spcPct val="0"/>
              </a:spcAft>
              <a:defRPr kumimoji="0"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EAD29F9-A60F-4956-ABB4-BFB4FD7FB0F8}" type="datetime1">
              <a:rPr lang="ru-RU" altLang="ru-RU" smtClean="0">
                <a:cs typeface="Arial" panose="020B0604020202020204" pitchFamily="34" charset="0"/>
              </a:rPr>
              <a:pPr>
                <a:defRPr/>
              </a:pPr>
              <a:t>18.07.2017</a:t>
            </a:fld>
            <a:endParaRPr lang="ru-RU" altLang="ru-RU" dirty="0"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4014" y="6356351"/>
            <a:ext cx="3860800" cy="365125"/>
          </a:xfrm>
          <a:prstGeom prst="rect">
            <a:avLst/>
          </a:prstGeom>
        </p:spPr>
        <p:txBody>
          <a:bodyPr vert="horz" lIns="91437" tIns="45719" rIns="91437" bIns="45719" rtlCol="0" anchor="ctr"/>
          <a:lstStyle>
            <a:lvl1pPr algn="ctr" defTabSz="457098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014" y="6356351"/>
            <a:ext cx="2843212" cy="365125"/>
          </a:xfrm>
          <a:prstGeom prst="rect">
            <a:avLst/>
          </a:prstGeom>
        </p:spPr>
        <p:txBody>
          <a:bodyPr vert="horz" wrap="square" lIns="91437" tIns="45719" rIns="91437" bIns="45719" numCol="1" anchor="ctr" anchorCtr="0" compatLnSpc="1">
            <a:prstTxWarp prst="textNoShape">
              <a:avLst/>
            </a:prstTxWarp>
          </a:bodyPr>
          <a:lstStyle>
            <a:lvl1pPr algn="r" defTabSz="457098" eaLnBrk="1" fontAlgn="base" hangingPunct="1">
              <a:spcBef>
                <a:spcPct val="0"/>
              </a:spcBef>
              <a:spcAft>
                <a:spcPct val="0"/>
              </a:spcAft>
              <a:defRPr kumimoji="0"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D58C282-266F-4DD1-B6E2-5F52A36111DE}" type="slidenum">
              <a:rPr lang="ru-RU" altLang="ru-RU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ru-RU" altLang="ru-RU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031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hf hdr="0" ftr="0" dt="0"/>
  <p:txStyles>
    <p:titleStyle>
      <a:lvl1pPr algn="ctr" defTabSz="457098" rtl="0" eaLnBrk="0" fontAlgn="base" hangingPunct="0">
        <a:spcBef>
          <a:spcPct val="0"/>
        </a:spcBef>
        <a:spcAft>
          <a:spcPct val="0"/>
        </a:spcAft>
        <a:defRPr kumimoji="1" sz="4299" kern="1200">
          <a:solidFill>
            <a:schemeClr val="tx1"/>
          </a:solidFill>
          <a:latin typeface="+mj-lt"/>
          <a:ea typeface="Arial" charset="0"/>
          <a:cs typeface="Arial" charset="0"/>
        </a:defRPr>
      </a:lvl1pPr>
      <a:lvl2pPr algn="ctr" defTabSz="457098" rtl="0" eaLnBrk="0" fontAlgn="base" hangingPunct="0">
        <a:spcBef>
          <a:spcPct val="0"/>
        </a:spcBef>
        <a:spcAft>
          <a:spcPct val="0"/>
        </a:spcAft>
        <a:defRPr kumimoji="1" sz="4299">
          <a:solidFill>
            <a:schemeClr val="tx1"/>
          </a:solidFill>
          <a:latin typeface="Calibri" charset="0"/>
          <a:ea typeface="Arial" charset="0"/>
          <a:cs typeface="Arial" charset="0"/>
        </a:defRPr>
      </a:lvl2pPr>
      <a:lvl3pPr algn="ctr" defTabSz="457098" rtl="0" eaLnBrk="0" fontAlgn="base" hangingPunct="0">
        <a:spcBef>
          <a:spcPct val="0"/>
        </a:spcBef>
        <a:spcAft>
          <a:spcPct val="0"/>
        </a:spcAft>
        <a:defRPr kumimoji="1" sz="4299">
          <a:solidFill>
            <a:schemeClr val="tx1"/>
          </a:solidFill>
          <a:latin typeface="Calibri" charset="0"/>
          <a:ea typeface="Arial" charset="0"/>
          <a:cs typeface="Arial" charset="0"/>
        </a:defRPr>
      </a:lvl3pPr>
      <a:lvl4pPr algn="ctr" defTabSz="457098" rtl="0" eaLnBrk="0" fontAlgn="base" hangingPunct="0">
        <a:spcBef>
          <a:spcPct val="0"/>
        </a:spcBef>
        <a:spcAft>
          <a:spcPct val="0"/>
        </a:spcAft>
        <a:defRPr kumimoji="1" sz="4299">
          <a:solidFill>
            <a:schemeClr val="tx1"/>
          </a:solidFill>
          <a:latin typeface="Calibri" charset="0"/>
          <a:ea typeface="Arial" charset="0"/>
          <a:cs typeface="Arial" charset="0"/>
        </a:defRPr>
      </a:lvl4pPr>
      <a:lvl5pPr algn="ctr" defTabSz="457098" rtl="0" eaLnBrk="0" fontAlgn="base" hangingPunct="0">
        <a:spcBef>
          <a:spcPct val="0"/>
        </a:spcBef>
        <a:spcAft>
          <a:spcPct val="0"/>
        </a:spcAft>
        <a:defRPr kumimoji="1" sz="4299">
          <a:solidFill>
            <a:schemeClr val="tx1"/>
          </a:solidFill>
          <a:latin typeface="Calibri" charset="0"/>
          <a:ea typeface="Arial" charset="0"/>
          <a:cs typeface="Arial" charset="0"/>
        </a:defRPr>
      </a:lvl5pPr>
      <a:lvl6pPr marL="457098" algn="ctr" defTabSz="457098" rtl="0" fontAlgn="base">
        <a:spcBef>
          <a:spcPct val="0"/>
        </a:spcBef>
        <a:spcAft>
          <a:spcPct val="0"/>
        </a:spcAft>
        <a:defRPr kumimoji="1" sz="4299">
          <a:solidFill>
            <a:schemeClr val="tx1"/>
          </a:solidFill>
          <a:latin typeface="Calibri" charset="0"/>
          <a:ea typeface="Arial" charset="0"/>
          <a:cs typeface="Arial" charset="0"/>
        </a:defRPr>
      </a:lvl6pPr>
      <a:lvl7pPr marL="914197" algn="ctr" defTabSz="457098" rtl="0" fontAlgn="base">
        <a:spcBef>
          <a:spcPct val="0"/>
        </a:spcBef>
        <a:spcAft>
          <a:spcPct val="0"/>
        </a:spcAft>
        <a:defRPr kumimoji="1" sz="4299">
          <a:solidFill>
            <a:schemeClr val="tx1"/>
          </a:solidFill>
          <a:latin typeface="Calibri" charset="0"/>
          <a:ea typeface="Arial" charset="0"/>
          <a:cs typeface="Arial" charset="0"/>
        </a:defRPr>
      </a:lvl7pPr>
      <a:lvl8pPr marL="1371295" algn="ctr" defTabSz="457098" rtl="0" fontAlgn="base">
        <a:spcBef>
          <a:spcPct val="0"/>
        </a:spcBef>
        <a:spcAft>
          <a:spcPct val="0"/>
        </a:spcAft>
        <a:defRPr kumimoji="1" sz="4299">
          <a:solidFill>
            <a:schemeClr val="tx1"/>
          </a:solidFill>
          <a:latin typeface="Calibri" charset="0"/>
          <a:ea typeface="Arial" charset="0"/>
          <a:cs typeface="Arial" charset="0"/>
        </a:defRPr>
      </a:lvl8pPr>
      <a:lvl9pPr marL="1828394" algn="ctr" defTabSz="457098" rtl="0" fontAlgn="base">
        <a:spcBef>
          <a:spcPct val="0"/>
        </a:spcBef>
        <a:spcAft>
          <a:spcPct val="0"/>
        </a:spcAft>
        <a:defRPr kumimoji="1" sz="4299">
          <a:solidFill>
            <a:schemeClr val="tx1"/>
          </a:solidFill>
          <a:latin typeface="Calibri" charset="0"/>
          <a:ea typeface="Arial" charset="0"/>
          <a:cs typeface="Arial" charset="0"/>
        </a:defRPr>
      </a:lvl9pPr>
    </p:titleStyle>
    <p:bodyStyle>
      <a:lvl1pPr marL="342823" indent="-342823" algn="l" defTabSz="45709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199" kern="120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742784" indent="-285687" algn="l" defTabSz="45709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99" kern="1200">
          <a:solidFill>
            <a:schemeClr val="tx1"/>
          </a:solidFill>
          <a:latin typeface="+mn-lt"/>
          <a:ea typeface="Arial" charset="0"/>
          <a:cs typeface="Arial" panose="020B0604020202020204" pitchFamily="34" charset="0"/>
        </a:defRPr>
      </a:lvl2pPr>
      <a:lvl3pPr marL="1142746" indent="-228549" algn="l" defTabSz="45709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Arial" charset="0"/>
          <a:cs typeface="Arial" panose="020B0604020202020204" pitchFamily="34" charset="0"/>
        </a:defRPr>
      </a:lvl3pPr>
      <a:lvl4pPr marL="1599845" indent="-228549" algn="l" defTabSz="45709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Arial" charset="0"/>
          <a:cs typeface="Arial" panose="020B0604020202020204" pitchFamily="34" charset="0"/>
        </a:defRPr>
      </a:lvl4pPr>
      <a:lvl5pPr marL="2056943" indent="-228549" algn="l" defTabSz="45709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Arial" charset="0"/>
          <a:cs typeface="Arial" panose="020B0604020202020204" pitchFamily="34" charset="0"/>
        </a:defRPr>
      </a:lvl5pPr>
      <a:lvl6pPr marL="2514041" indent="-228549" algn="l" defTabSz="45709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40" indent="-228549" algn="l" defTabSz="45709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38" indent="-228549" algn="l" defTabSz="45709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37" indent="-228549" algn="l" defTabSz="45709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09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8" algn="l" defTabSz="45709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7" algn="l" defTabSz="45709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5" algn="l" defTabSz="45709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94" algn="l" defTabSz="45709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92" algn="l" defTabSz="45709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91" algn="l" defTabSz="45709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89" algn="l" defTabSz="45709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88" algn="l" defTabSz="45709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Изображение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12188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Название 1"/>
          <p:cNvSpPr txBox="1">
            <a:spLocks/>
          </p:cNvSpPr>
          <p:nvPr/>
        </p:nvSpPr>
        <p:spPr bwMode="auto">
          <a:xfrm>
            <a:off x="914400" y="6211888"/>
            <a:ext cx="10360025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ru-RU" altLang="ru-RU" sz="1600" b="1" dirty="0">
                <a:solidFill>
                  <a:schemeClr val="bg1"/>
                </a:solidFill>
                <a:latin typeface="Pancetta Serif Pro Regular" charset="0"/>
              </a:rPr>
              <a:t>Жуковский, 20 июля 2017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62667" y="3059289"/>
            <a:ext cx="86021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</a:rPr>
              <a:t>О развитии системы независимой оценки квалификации</a:t>
            </a:r>
            <a:endParaRPr lang="ru-RU" sz="20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09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73DEF-B717-4345-BB42-9F861A3BDD5D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45709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altLang="ru-RU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Прямоугольник: скругленные углы 4"/>
          <p:cNvSpPr/>
          <p:nvPr/>
        </p:nvSpPr>
        <p:spPr>
          <a:xfrm>
            <a:off x="602961" y="719833"/>
            <a:ext cx="8132097" cy="50393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1352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наличие организационной структуры, обеспечивающей проведение профессионального экзамена в порядке, установленном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Правилами</a:t>
            </a:r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619755" y="1223717"/>
            <a:ext cx="8115303" cy="1151861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1352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наличие по месту (местам) осуществления деятельности по НОК на праве собственности (и (или) при необходимости привлеченных на ином законном основании) ресурсов, в том числе материально-технических, а также наличие кадрового обеспечения</a:t>
            </a:r>
          </a:p>
        </p:txBody>
      </p:sp>
      <p:sp>
        <p:nvSpPr>
          <p:cNvPr id="7" name="Прямоугольник: скругленные углы 6"/>
          <p:cNvSpPr/>
          <p:nvPr/>
        </p:nvSpPr>
        <p:spPr>
          <a:xfrm>
            <a:off x="623726" y="2375450"/>
            <a:ext cx="8111332" cy="1007767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1352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наличие в штате по основному месту работы в Центре не менее двух работников Центра, участвующих в составе экспертной комиссии в проведении профессионального экзамена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имеющих подтвержденную Советом квалификацию, удовлетворяющую требованиям, определенным в ОС</a:t>
            </a:r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630738" y="3383216"/>
            <a:ext cx="8104320" cy="290445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1352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наличие сайта в информационно-телекоммуникационной сети "Интернет" </a:t>
            </a:r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602961" y="3707142"/>
            <a:ext cx="8132097" cy="362428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1352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проведение профессионального экзамена в соответствии с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Правилами</a:t>
            </a:r>
          </a:p>
        </p:txBody>
      </p:sp>
      <p:sp>
        <p:nvSpPr>
          <p:cNvPr id="11" name="Прямоугольник: скругленные углы 10"/>
          <p:cNvSpPr/>
          <p:nvPr/>
        </p:nvSpPr>
        <p:spPr>
          <a:xfrm>
            <a:off x="619755" y="4103050"/>
            <a:ext cx="8115303" cy="62510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1352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наличие подключения к информационно-телекоммуникационным сетям и обеспечение направления протокола экспертной комиссии, копии комплекта документов соискателя и иных материалов профессионального экзамена в Совет для проверки, обработки и признания результатов НОК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Прямоугольник: скругленные углы 11"/>
          <p:cNvSpPr/>
          <p:nvPr/>
        </p:nvSpPr>
        <p:spPr>
          <a:xfrm>
            <a:off x="630738" y="4786892"/>
            <a:ext cx="8104320" cy="69394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1352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обеспечение хранения (сохранности) протокола экспертной комиссии, комплекта документов соискателя и иных материалов профессионального экзамена в бумажном и(или) электронном виде в течение срока действия свидетельства о квалификации по оцениваемой квалификации и 3 лет после истечения указанного срока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Прямоугольник: скругленные углы 12"/>
          <p:cNvSpPr/>
          <p:nvPr/>
        </p:nvSpPr>
        <p:spPr>
          <a:xfrm>
            <a:off x="598934" y="5470733"/>
            <a:ext cx="8136124" cy="306435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1352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исполнение решений апелляционной комиссии</a:t>
            </a:r>
          </a:p>
        </p:txBody>
      </p:sp>
      <p:sp>
        <p:nvSpPr>
          <p:cNvPr id="14" name="Прямоугольник: скругленные углы 13"/>
          <p:cNvSpPr/>
          <p:nvPr/>
        </p:nvSpPr>
        <p:spPr>
          <a:xfrm>
            <a:off x="630737" y="5830650"/>
            <a:ext cx="8104321" cy="540427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1352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своевременное информирование Совета об изменениях в материально-технических ресурсах и кадровом обеспечении, мест осуществления деятельности и состава экспертов, которые могут повлиять на соблюдение Правил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Прямоугольник: скругленные углы 14"/>
          <p:cNvSpPr/>
          <p:nvPr/>
        </p:nvSpPr>
        <p:spPr>
          <a:xfrm>
            <a:off x="599811" y="6283987"/>
            <a:ext cx="8135247" cy="4715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1352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наличие актуальных и доступных для работников и членов экспертной комиссии Центра нормативных правовых актов Российской Федерации и иных документов, регламентирующих проведение НОК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Прямоугольник: скругленные углы 28"/>
          <p:cNvSpPr/>
          <p:nvPr/>
        </p:nvSpPr>
        <p:spPr>
          <a:xfrm>
            <a:off x="8850489" y="4482407"/>
            <a:ext cx="2917254" cy="209711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1352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Полномочиями Центра не может быть наделено юридическое лицо, являющееся образовательной организацией и (или) в состав учредителей которого входят образовательные организации, их союзы (ассоциации, объединения)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Скругленный прямоугольник 36"/>
          <p:cNvSpPr/>
          <p:nvPr/>
        </p:nvSpPr>
        <p:spPr>
          <a:xfrm>
            <a:off x="9693979" y="2243338"/>
            <a:ext cx="1656017" cy="117707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1352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Приказ Минтруда России № 759н от 19 декабря 2016 года</a:t>
            </a:r>
          </a:p>
        </p:txBody>
      </p:sp>
      <p:sp>
        <p:nvSpPr>
          <p:cNvPr id="31" name="Стрелка: влево 30"/>
          <p:cNvSpPr/>
          <p:nvPr/>
        </p:nvSpPr>
        <p:spPr>
          <a:xfrm>
            <a:off x="8960888" y="2375578"/>
            <a:ext cx="719913" cy="827844"/>
          </a:xfrm>
          <a:prstGeom prst="leftArrow">
            <a:avLst/>
          </a:prstGeom>
          <a:solidFill>
            <a:srgbClr val="3366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1352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Название 1"/>
          <p:cNvSpPr txBox="1">
            <a:spLocks/>
          </p:cNvSpPr>
          <p:nvPr/>
        </p:nvSpPr>
        <p:spPr bwMode="auto">
          <a:xfrm>
            <a:off x="692516" y="84138"/>
            <a:ext cx="8244428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4571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alt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3085"/>
                </a:solidFill>
                <a:effectLst/>
                <a:uLnTx/>
                <a:uFillTx/>
                <a:latin typeface="Pancetta Serif Pro Regular" charset="0"/>
                <a:ea typeface="+mn-ea"/>
                <a:cs typeface="Arial" panose="020B0604020202020204" pitchFamily="34" charset="0"/>
              </a:rPr>
              <a:t>ТРЕБОВАНИЯ К ЦЕНТРАМ ОЦЕНКИ КВАЛИФИКАЦИИ</a:t>
            </a:r>
          </a:p>
        </p:txBody>
      </p:sp>
      <p:sp>
        <p:nvSpPr>
          <p:cNvPr id="33" name="Прямоугольник: скругленные углы 32"/>
          <p:cNvSpPr/>
          <p:nvPr/>
        </p:nvSpPr>
        <p:spPr>
          <a:xfrm>
            <a:off x="8850489" y="771311"/>
            <a:ext cx="3039333" cy="1351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1352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ЦОК - юридическое лицо, наделенное СПК полномочиями по проведению НОК и осуществляющее эту деятельность</a:t>
            </a:r>
          </a:p>
        </p:txBody>
      </p:sp>
      <p:sp>
        <p:nvSpPr>
          <p:cNvPr id="18" name="Скругленный прямоугольник 36">
            <a:extLst>
              <a:ext uri="{FF2B5EF4-FFF2-40B4-BE49-F238E27FC236}">
                <a16:creationId xmlns:a16="http://schemas.microsoft.com/office/drawing/2014/main" id="{4E586305-E762-4513-9C03-71353D978A35}"/>
              </a:ext>
            </a:extLst>
          </p:cNvPr>
          <p:cNvSpPr/>
          <p:nvPr/>
        </p:nvSpPr>
        <p:spPr>
          <a:xfrm>
            <a:off x="9059079" y="3544286"/>
            <a:ext cx="2622152" cy="71739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1352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«место осуществления деятельности по НОК»</a:t>
            </a:r>
          </a:p>
        </p:txBody>
      </p:sp>
    </p:spTree>
    <p:extLst>
      <p:ext uri="{BB962C8B-B14F-4D97-AF65-F5344CB8AC3E}">
        <p14:creationId xmlns:p14="http://schemas.microsoft.com/office/powerpoint/2010/main" val="3153879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D4A8F111-868B-4CEA-B928-0050E586B653}"/>
              </a:ext>
            </a:extLst>
          </p:cNvPr>
          <p:cNvSpPr/>
          <p:nvPr/>
        </p:nvSpPr>
        <p:spPr>
          <a:xfrm>
            <a:off x="7494538" y="2974817"/>
            <a:ext cx="4084688" cy="362275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B5EB63E-DC68-42FB-9ECA-8AF6C9A29FAB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altLang="ru-RU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8"/>
          <p:cNvSpPr/>
          <p:nvPr/>
        </p:nvSpPr>
        <p:spPr>
          <a:xfrm>
            <a:off x="634229" y="756357"/>
            <a:ext cx="10317017" cy="592860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МЕСТО ПРОВЕДЕНИЯ ПРОФЕССИОНАЛЬНОГО ЭКЗАМЕНА</a:t>
            </a:r>
          </a:p>
        </p:txBody>
      </p:sp>
      <p:sp>
        <p:nvSpPr>
          <p:cNvPr id="5" name="Скругленный прямоугольник 8"/>
          <p:cNvSpPr/>
          <p:nvPr/>
        </p:nvSpPr>
        <p:spPr>
          <a:xfrm>
            <a:off x="593181" y="2381959"/>
            <a:ext cx="2761673" cy="1625599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на базе ЦОК</a:t>
            </a:r>
          </a:p>
        </p:txBody>
      </p:sp>
      <p:sp>
        <p:nvSpPr>
          <p:cNvPr id="6" name="Скругленный прямоугольник 8"/>
          <p:cNvSpPr/>
          <p:nvPr/>
        </p:nvSpPr>
        <p:spPr>
          <a:xfrm>
            <a:off x="3476979" y="3137606"/>
            <a:ext cx="4018844" cy="162560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 </a:t>
            </a:r>
            <a:r>
              <a:rPr kumimoji="1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т.ч</a:t>
            </a:r>
            <a:r>
              <a:rPr kumimoji="1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на базе структурного (территориально обособленного) подразделения ЦОК / базовой организации ЦОК /  состоящей с ней в сетевой структуре и т.д.</a:t>
            </a:r>
          </a:p>
        </p:txBody>
      </p:sp>
      <p:sp>
        <p:nvSpPr>
          <p:cNvPr id="7" name="Скругленный прямоугольник 8"/>
          <p:cNvSpPr/>
          <p:nvPr/>
        </p:nvSpPr>
        <p:spPr>
          <a:xfrm>
            <a:off x="3567289" y="2381957"/>
            <a:ext cx="7676444" cy="479973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вне ЦОК</a:t>
            </a:r>
          </a:p>
        </p:txBody>
      </p:sp>
      <p:sp>
        <p:nvSpPr>
          <p:cNvPr id="8" name="Скругленный прямоугольник 8"/>
          <p:cNvSpPr/>
          <p:nvPr/>
        </p:nvSpPr>
        <p:spPr>
          <a:xfrm>
            <a:off x="7617951" y="3137609"/>
            <a:ext cx="3766894" cy="1625599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на базе сторонней организации, состоящей с ЦОК в юридических (договорных) отношениях по вопросам проведения </a:t>
            </a:r>
            <a:r>
              <a:rPr kumimoji="1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профэкзамена</a:t>
            </a:r>
            <a:endParaRPr kumimoji="1" lang="ru-RU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2" name="Прямая со стрелкой 11"/>
          <p:cNvCxnSpPr>
            <a:endCxn id="6" idx="0"/>
          </p:cNvCxnSpPr>
          <p:nvPr/>
        </p:nvCxnSpPr>
        <p:spPr>
          <a:xfrm>
            <a:off x="5486401" y="2861930"/>
            <a:ext cx="0" cy="27567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9461888" y="2861930"/>
            <a:ext cx="0" cy="27567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cxnSpLocks/>
            <a:stCxn id="3" idx="2"/>
            <a:endCxn id="5" idx="0"/>
          </p:cNvCxnSpPr>
          <p:nvPr/>
        </p:nvCxnSpPr>
        <p:spPr>
          <a:xfrm flipH="1">
            <a:off x="1974018" y="1349217"/>
            <a:ext cx="3818720" cy="103274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cxnSpLocks/>
            <a:stCxn id="3" idx="2"/>
          </p:cNvCxnSpPr>
          <p:nvPr/>
        </p:nvCxnSpPr>
        <p:spPr>
          <a:xfrm>
            <a:off x="5792738" y="1349217"/>
            <a:ext cx="2256242" cy="10327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8" name="Прямоугольник: скругленные углы 17"/>
          <p:cNvSpPr/>
          <p:nvPr/>
        </p:nvSpPr>
        <p:spPr>
          <a:xfrm>
            <a:off x="495174" y="5038884"/>
            <a:ext cx="4539814" cy="121990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ТРЕБОВАНИЯ К ЦОК, в </a:t>
            </a:r>
            <a:r>
              <a:rPr kumimoji="1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т.ч</a:t>
            </a:r>
            <a:r>
              <a:rPr kumimoji="1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.:</a:t>
            </a:r>
          </a:p>
          <a:p>
            <a:pPr marL="285750" marR="0" lvl="0" indent="-28575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к МТБ</a:t>
            </a:r>
          </a:p>
          <a:p>
            <a:pPr marL="285750" marR="0" lvl="0" indent="-28575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 к кадровому обеспечению</a:t>
            </a:r>
          </a:p>
        </p:txBody>
      </p:sp>
      <p:cxnSp>
        <p:nvCxnSpPr>
          <p:cNvPr id="20" name="Прямая со стрелкой 19"/>
          <p:cNvCxnSpPr>
            <a:cxnSpLocks/>
          </p:cNvCxnSpPr>
          <p:nvPr/>
        </p:nvCxnSpPr>
        <p:spPr>
          <a:xfrm flipV="1">
            <a:off x="5034988" y="5089176"/>
            <a:ext cx="2582963" cy="2278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cxnSpLocks/>
            <a:stCxn id="18" idx="0"/>
          </p:cNvCxnSpPr>
          <p:nvPr/>
        </p:nvCxnSpPr>
        <p:spPr>
          <a:xfrm flipV="1">
            <a:off x="2765081" y="4645030"/>
            <a:ext cx="711898" cy="39385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5" idx="2"/>
          </p:cNvCxnSpPr>
          <p:nvPr/>
        </p:nvCxnSpPr>
        <p:spPr>
          <a:xfrm flipH="1" flipV="1">
            <a:off x="1974018" y="4007558"/>
            <a:ext cx="448091" cy="10313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cxnSpLocks/>
            <a:stCxn id="30" idx="1"/>
          </p:cNvCxnSpPr>
          <p:nvPr/>
        </p:nvCxnSpPr>
        <p:spPr>
          <a:xfrm flipH="1" flipV="1">
            <a:off x="3354854" y="5572739"/>
            <a:ext cx="2008136" cy="4097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cxnSpLocks/>
            <a:stCxn id="30" idx="1"/>
          </p:cNvCxnSpPr>
          <p:nvPr/>
        </p:nvCxnSpPr>
        <p:spPr>
          <a:xfrm flipH="1" flipV="1">
            <a:off x="4232564" y="5882509"/>
            <a:ext cx="1130426" cy="9995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: скругленные углы 29"/>
          <p:cNvSpPr/>
          <p:nvPr/>
        </p:nvSpPr>
        <p:spPr>
          <a:xfrm>
            <a:off x="5362990" y="5367359"/>
            <a:ext cx="1703085" cy="123021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Сведения об оценочных средствах</a:t>
            </a:r>
            <a:endParaRPr kumimoji="1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(</a:t>
            </a:r>
            <a:r>
              <a:rPr lang="ru-RU" sz="1600" dirty="0">
                <a:solidFill>
                  <a:prstClr val="black"/>
                </a:solidFill>
                <a:latin typeface="Calibri"/>
              </a:rPr>
              <a:t>РЕЕСТР)</a:t>
            </a:r>
            <a:endParaRPr kumimoji="1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Скругленный прямоугольник 17">
            <a:extLst>
              <a:ext uri="{FF2B5EF4-FFF2-40B4-BE49-F238E27FC236}">
                <a16:creationId xmlns:a16="http://schemas.microsoft.com/office/drawing/2014/main" id="{7C9271FB-FF1B-4C7C-86B5-3C018879E320}"/>
              </a:ext>
            </a:extLst>
          </p:cNvPr>
          <p:cNvSpPr/>
          <p:nvPr/>
        </p:nvSpPr>
        <p:spPr>
          <a:xfrm>
            <a:off x="7617952" y="4807226"/>
            <a:ext cx="3766894" cy="1549124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ЭКЗАМЕНАЦИОННЫЙ ЦЕНТР – организация, на базе которой планируется проводить  НОК (вне места нахождения ЦОК)</a:t>
            </a:r>
          </a:p>
        </p:txBody>
      </p:sp>
      <p:sp>
        <p:nvSpPr>
          <p:cNvPr id="26" name="Название 1">
            <a:extLst>
              <a:ext uri="{FF2B5EF4-FFF2-40B4-BE49-F238E27FC236}">
                <a16:creationId xmlns:a16="http://schemas.microsoft.com/office/drawing/2014/main" id="{846FE576-9C9F-4620-A309-CD92AE5FA0B4}"/>
              </a:ext>
            </a:extLst>
          </p:cNvPr>
          <p:cNvSpPr txBox="1">
            <a:spLocks/>
          </p:cNvSpPr>
          <p:nvPr/>
        </p:nvSpPr>
        <p:spPr bwMode="auto">
          <a:xfrm>
            <a:off x="692516" y="84138"/>
            <a:ext cx="8244428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4571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alt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3085"/>
                </a:solidFill>
                <a:effectLst/>
                <a:uLnTx/>
                <a:uFillTx/>
                <a:latin typeface="Pancetta Serif Pro Regular" charset="0"/>
                <a:ea typeface="+mn-ea"/>
                <a:cs typeface="Arial" panose="020B0604020202020204" pitchFamily="34" charset="0"/>
              </a:rPr>
              <a:t>ВАРИАНТЫ СОЗДАНИЯ ЦЕНТРОВ ОЦЕНКИ КВАЛИФИКАЦИИ</a:t>
            </a:r>
          </a:p>
        </p:txBody>
      </p:sp>
    </p:spTree>
    <p:extLst>
      <p:ext uri="{BB962C8B-B14F-4D97-AF65-F5344CB8AC3E}">
        <p14:creationId xmlns:p14="http://schemas.microsoft.com/office/powerpoint/2010/main" val="789700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281DCF1A-2905-4F73-B8F7-88ABD889E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5EB63E-DC68-42FB-9ECA-8AF6C9A29FAB}" type="slidenum">
              <a:rPr lang="ru-RU" altLang="ru-RU" smtClean="0"/>
              <a:pPr>
                <a:defRPr/>
              </a:pPr>
              <a:t>12</a:t>
            </a:fld>
            <a:endParaRPr lang="ru-RU" alt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8EC1AA2-058C-4AD0-888A-11F2C05614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016207"/>
              </p:ext>
            </p:extLst>
          </p:nvPr>
        </p:nvGraphicFramePr>
        <p:xfrm>
          <a:off x="0" y="726861"/>
          <a:ext cx="11250751" cy="6001427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666837">
                  <a:extLst>
                    <a:ext uri="{9D8B030D-6E8A-4147-A177-3AD203B41FA5}">
                      <a16:colId xmlns:a16="http://schemas.microsoft.com/office/drawing/2014/main" val="3965301034"/>
                    </a:ext>
                  </a:extLst>
                </a:gridCol>
                <a:gridCol w="6246038">
                  <a:extLst>
                    <a:ext uri="{9D8B030D-6E8A-4147-A177-3AD203B41FA5}">
                      <a16:colId xmlns:a16="http://schemas.microsoft.com/office/drawing/2014/main" val="2268567808"/>
                    </a:ext>
                  </a:extLst>
                </a:gridCol>
                <a:gridCol w="1400358">
                  <a:extLst>
                    <a:ext uri="{9D8B030D-6E8A-4147-A177-3AD203B41FA5}">
                      <a16:colId xmlns:a16="http://schemas.microsoft.com/office/drawing/2014/main" val="3027438199"/>
                    </a:ext>
                  </a:extLst>
                </a:gridCol>
                <a:gridCol w="1444813">
                  <a:extLst>
                    <a:ext uri="{9D8B030D-6E8A-4147-A177-3AD203B41FA5}">
                      <a16:colId xmlns:a16="http://schemas.microsoft.com/office/drawing/2014/main" val="2291632344"/>
                    </a:ext>
                  </a:extLst>
                </a:gridCol>
                <a:gridCol w="1492705">
                  <a:extLst>
                    <a:ext uri="{9D8B030D-6E8A-4147-A177-3AD203B41FA5}">
                      <a16:colId xmlns:a16="http://schemas.microsoft.com/office/drawing/2014/main" val="3091451785"/>
                    </a:ext>
                  </a:extLst>
                </a:gridCol>
              </a:tblGrid>
              <a:tr h="901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 п/п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Наименование совета по профессиональным квалификациям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Количество ЦОК по плану 2017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Сведения о ЦОК в РЕЕСТРЕ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279567"/>
                  </a:ext>
                </a:extLst>
              </a:tr>
              <a:tr h="2762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Поступили от СПК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В </a:t>
                      </a:r>
                      <a:r>
                        <a:rPr lang="ru-RU" sz="1200" u="none" strike="noStrike" dirty="0" err="1">
                          <a:effectLst/>
                        </a:rPr>
                        <a:t>откр</a:t>
                      </a:r>
                      <a:r>
                        <a:rPr lang="ru-RU" sz="1200" u="none" strike="noStrike" dirty="0">
                          <a:effectLst/>
                        </a:rPr>
                        <a:t>. доступе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extLst>
                  <a:ext uri="{0D108BD9-81ED-4DB2-BD59-A6C34878D82A}">
                    <a16:rowId xmlns:a16="http://schemas.microsoft.com/office/drawing/2014/main" val="1567492948"/>
                  </a:ext>
                </a:extLst>
              </a:tr>
              <a:tr h="820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СПК в области сварки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46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extLst>
                  <a:ext uri="{0D108BD9-81ED-4DB2-BD59-A6C34878D82A}">
                    <a16:rowId xmlns:a16="http://schemas.microsoft.com/office/drawing/2014/main" val="2144517974"/>
                  </a:ext>
                </a:extLst>
              </a:tr>
              <a:tr h="820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СПК финансового рынка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extLst>
                  <a:ext uri="{0D108BD9-81ED-4DB2-BD59-A6C34878D82A}">
                    <a16:rowId xmlns:a16="http://schemas.microsoft.com/office/drawing/2014/main" val="2550260126"/>
                  </a:ext>
                </a:extLst>
              </a:tr>
              <a:tr h="820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СПК в наноиндустрии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extLst>
                  <a:ext uri="{0D108BD9-81ED-4DB2-BD59-A6C34878D82A}">
                    <a16:rowId xmlns:a16="http://schemas.microsoft.com/office/drawing/2014/main" val="2839199995"/>
                  </a:ext>
                </a:extLst>
              </a:tr>
              <a:tr h="1471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СПК в жилищно-коммунальном хозяйстве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extLst>
                  <a:ext uri="{0D108BD9-81ED-4DB2-BD59-A6C34878D82A}">
                    <a16:rowId xmlns:a16="http://schemas.microsoft.com/office/drawing/2014/main" val="2467522110"/>
                  </a:ext>
                </a:extLst>
              </a:tr>
              <a:tr h="820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СПК в строительстве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extLst>
                  <a:ext uri="{0D108BD9-81ED-4DB2-BD59-A6C34878D82A}">
                    <a16:rowId xmlns:a16="http://schemas.microsoft.com/office/drawing/2014/main" val="263760646"/>
                  </a:ext>
                </a:extLst>
              </a:tr>
              <a:tr h="1471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СПК в индустрии гостеприимства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10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2908" marR="2908" marT="2908" marB="13958" anchor="ctr"/>
                </a:tc>
                <a:extLst>
                  <a:ext uri="{0D108BD9-81ED-4DB2-BD59-A6C34878D82A}">
                    <a16:rowId xmlns:a16="http://schemas.microsoft.com/office/drawing/2014/main" val="630861744"/>
                  </a:ext>
                </a:extLst>
              </a:tr>
              <a:tr h="2180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СПК в области информационных технологий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effectLst/>
                        </a:rPr>
                        <a:t> 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extLst>
                  <a:ext uri="{0D108BD9-81ED-4DB2-BD59-A6C34878D82A}">
                    <a16:rowId xmlns:a16="http://schemas.microsoft.com/office/drawing/2014/main" val="3841627339"/>
                  </a:ext>
                </a:extLst>
              </a:tr>
              <a:tr h="1471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СПК на железнодорожном транспорте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extLst>
                  <a:ext uri="{0D108BD9-81ED-4DB2-BD59-A6C34878D82A}">
                    <a16:rowId xmlns:a16="http://schemas.microsoft.com/office/drawing/2014/main" val="48510181"/>
                  </a:ext>
                </a:extLst>
              </a:tr>
              <a:tr h="466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СПК в лифтовой отрасли, сфере подъемных сооружений и вертикального транспорта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23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extLst>
                  <a:ext uri="{0D108BD9-81ED-4DB2-BD59-A6C34878D82A}">
                    <a16:rowId xmlns:a16="http://schemas.microsoft.com/office/drawing/2014/main" val="3160071170"/>
                  </a:ext>
                </a:extLst>
              </a:tr>
              <a:tr h="1611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СПК в машиностроении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extLst>
                  <a:ext uri="{0D108BD9-81ED-4DB2-BD59-A6C34878D82A}">
                    <a16:rowId xmlns:a16="http://schemas.microsoft.com/office/drawing/2014/main" val="3215529498"/>
                  </a:ext>
                </a:extLst>
              </a:tr>
              <a:tr h="2180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СПК в отрасли судостроения и морской техники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2908" marR="2908" marT="2908" marB="13958" anchor="ctr"/>
                </a:tc>
                <a:extLst>
                  <a:ext uri="{0D108BD9-81ED-4DB2-BD59-A6C34878D82A}">
                    <a16:rowId xmlns:a16="http://schemas.microsoft.com/office/drawing/2014/main" val="863235646"/>
                  </a:ext>
                </a:extLst>
              </a:tr>
              <a:tr h="1471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СПК в нефтегазовом комплексе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2908" marR="2908" marT="2908" marB="13958" anchor="ctr"/>
                </a:tc>
                <a:extLst>
                  <a:ext uri="{0D108BD9-81ED-4DB2-BD59-A6C34878D82A}">
                    <a16:rowId xmlns:a16="http://schemas.microsoft.com/office/drawing/2014/main" val="2561057092"/>
                  </a:ext>
                </a:extLst>
              </a:tr>
              <a:tr h="1471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СПК в сфере атомной энергии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>
                          <a:effectLst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extLst>
                  <a:ext uri="{0D108BD9-81ED-4DB2-BD59-A6C34878D82A}">
                    <a16:rowId xmlns:a16="http://schemas.microsoft.com/office/drawing/2014/main" val="3693052290"/>
                  </a:ext>
                </a:extLst>
              </a:tr>
              <a:tr h="1471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СПК в автомобилестроении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2908" marR="2908" marT="2908" marB="13958" anchor="ctr"/>
                </a:tc>
                <a:extLst>
                  <a:ext uri="{0D108BD9-81ED-4DB2-BD59-A6C34878D82A}">
                    <a16:rowId xmlns:a16="http://schemas.microsoft.com/office/drawing/2014/main" val="2297362319"/>
                  </a:ext>
                </a:extLst>
              </a:tr>
              <a:tr h="873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СПК в целлюлозно-бумажной, мебельной и деревообрабатывающей промышленности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extLst>
                  <a:ext uri="{0D108BD9-81ED-4DB2-BD59-A6C34878D82A}">
                    <a16:rowId xmlns:a16="http://schemas.microsoft.com/office/drawing/2014/main" val="3017792671"/>
                  </a:ext>
                </a:extLst>
              </a:tr>
              <a:tr h="1471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СПК в области управления персоналом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2908" marR="2908" marT="2908" marB="13958" anchor="ctr"/>
                </a:tc>
                <a:extLst>
                  <a:ext uri="{0D108BD9-81ED-4DB2-BD59-A6C34878D82A}">
                    <a16:rowId xmlns:a16="http://schemas.microsoft.com/office/drawing/2014/main" val="123104024"/>
                  </a:ext>
                </a:extLst>
              </a:tr>
              <a:tr h="2180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СПК в области ракетной техники и космической деятельности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extLst>
                  <a:ext uri="{0D108BD9-81ED-4DB2-BD59-A6C34878D82A}">
                    <a16:rowId xmlns:a16="http://schemas.microsoft.com/office/drawing/2014/main" val="27045478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СПК офисных специалистов и вспомогательных административных работников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extLst>
                  <a:ext uri="{0D108BD9-81ED-4DB2-BD59-A6C34878D82A}">
                    <a16:rowId xmlns:a16="http://schemas.microsoft.com/office/drawing/2014/main" val="2244236860"/>
                  </a:ext>
                </a:extLst>
              </a:tr>
              <a:tr h="2180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СПК в горно-металлургическом комплексе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2908" marR="2908" marT="2908" marB="13958" anchor="ctr"/>
                </a:tc>
                <a:extLst>
                  <a:ext uri="{0D108BD9-81ED-4DB2-BD59-A6C34878D82A}">
                    <a16:rowId xmlns:a16="http://schemas.microsoft.com/office/drawing/2014/main" val="2653312566"/>
                  </a:ext>
                </a:extLst>
              </a:tr>
              <a:tr h="820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СПК индустрии красоты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extLst>
                  <a:ext uri="{0D108BD9-81ED-4DB2-BD59-A6C34878D82A}">
                    <a16:rowId xmlns:a16="http://schemas.microsoft.com/office/drawing/2014/main" val="222931898"/>
                  </a:ext>
                </a:extLst>
              </a:tr>
              <a:tr h="1367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СПК торговой, внешнеторговой и по отдельным видам предпринимательской и экономической деятельности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extLst>
                  <a:ext uri="{0D108BD9-81ED-4DB2-BD59-A6C34878D82A}">
                    <a16:rowId xmlns:a16="http://schemas.microsoft.com/office/drawing/2014/main" val="2392476796"/>
                  </a:ext>
                </a:extLst>
              </a:tr>
              <a:tr h="820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СПК в авиастроении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2908" marR="2908" marT="2908" marB="13958" anchor="ctr"/>
                </a:tc>
                <a:extLst>
                  <a:ext uri="{0D108BD9-81ED-4DB2-BD59-A6C34878D82A}">
                    <a16:rowId xmlns:a16="http://schemas.microsoft.com/office/drawing/2014/main" val="821609597"/>
                  </a:ext>
                </a:extLst>
              </a:tr>
              <a:tr h="1471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СПК агропромышленного комплекса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2908" marR="2908" marT="2908" marB="13958" anchor="ctr"/>
                </a:tc>
                <a:extLst>
                  <a:ext uri="{0D108BD9-81ED-4DB2-BD59-A6C34878D82A}">
                    <a16:rowId xmlns:a16="http://schemas.microsoft.com/office/drawing/2014/main" val="3374694412"/>
                  </a:ext>
                </a:extLst>
              </a:tr>
              <a:tr h="82005"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Всего: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157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109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96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08" marR="2908" marT="2908" marB="13958" anchor="ctr"/>
                </a:tc>
                <a:extLst>
                  <a:ext uri="{0D108BD9-81ED-4DB2-BD59-A6C34878D82A}">
                    <a16:rowId xmlns:a16="http://schemas.microsoft.com/office/drawing/2014/main" val="1425150141"/>
                  </a:ext>
                </a:extLst>
              </a:tr>
            </a:tbl>
          </a:graphicData>
        </a:graphic>
      </p:graphicFrame>
      <p:sp>
        <p:nvSpPr>
          <p:cNvPr id="5" name="Название 1">
            <a:extLst>
              <a:ext uri="{FF2B5EF4-FFF2-40B4-BE49-F238E27FC236}">
                <a16:creationId xmlns:a16="http://schemas.microsoft.com/office/drawing/2014/main" id="{8D1074B3-68BD-4705-AFC9-6A9FB668ED60}"/>
              </a:ext>
            </a:extLst>
          </p:cNvPr>
          <p:cNvSpPr txBox="1">
            <a:spLocks/>
          </p:cNvSpPr>
          <p:nvPr/>
        </p:nvSpPr>
        <p:spPr bwMode="auto">
          <a:xfrm>
            <a:off x="692516" y="84138"/>
            <a:ext cx="8244428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4571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alt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3085"/>
                </a:solidFill>
                <a:effectLst/>
                <a:uLnTx/>
                <a:uFillTx/>
                <a:latin typeface="Pancetta Serif Pro Regular" charset="0"/>
                <a:ea typeface="+mn-ea"/>
                <a:cs typeface="Arial" panose="020B0604020202020204" pitchFamily="34" charset="0"/>
              </a:rPr>
              <a:t>КОЛИЧЕСТВО ЦОК, зарегистрированных в РЕЕСТРЕ (на дату 18.07.2017)</a:t>
            </a:r>
          </a:p>
        </p:txBody>
      </p:sp>
    </p:spTree>
    <p:extLst>
      <p:ext uri="{BB962C8B-B14F-4D97-AF65-F5344CB8AC3E}">
        <p14:creationId xmlns:p14="http://schemas.microsoft.com/office/powerpoint/2010/main" val="3352630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Изображение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12188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Название 1"/>
          <p:cNvSpPr>
            <a:spLocks noGrp="1"/>
          </p:cNvSpPr>
          <p:nvPr>
            <p:ph type="ctrTitle"/>
          </p:nvPr>
        </p:nvSpPr>
        <p:spPr>
          <a:xfrm>
            <a:off x="914400" y="2413000"/>
            <a:ext cx="10360025" cy="993775"/>
          </a:xfrm>
        </p:spPr>
        <p:txBody>
          <a:bodyPr/>
          <a:lstStyle/>
          <a:p>
            <a:pPr eaLnBrk="1" hangingPunct="1"/>
            <a:r>
              <a:rPr kumimoji="0" lang="ru-RU" altLang="ru-RU" sz="5000" dirty="0">
                <a:solidFill>
                  <a:schemeClr val="bg1"/>
                </a:solidFill>
                <a:latin typeface="Pancetta Serif Pro SemiBold" charset="0"/>
                <a:cs typeface="Arial" panose="020B0604020202020204" pitchFamily="34" charset="0"/>
              </a:rPr>
              <a:t>Спасибо за внимание!</a:t>
            </a:r>
          </a:p>
        </p:txBody>
      </p:sp>
      <p:sp>
        <p:nvSpPr>
          <p:cNvPr id="8196" name="Название 1"/>
          <p:cNvSpPr txBox="1">
            <a:spLocks/>
          </p:cNvSpPr>
          <p:nvPr/>
        </p:nvSpPr>
        <p:spPr bwMode="auto">
          <a:xfrm>
            <a:off x="914400" y="3702050"/>
            <a:ext cx="10360025" cy="257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kumimoji="0" lang="pl-PL" altLang="ru-RU" sz="2400">
                <a:solidFill>
                  <a:schemeClr val="bg1"/>
                </a:solidFill>
                <a:latin typeface="Pancetta Serif Pro Regular" charset="0"/>
              </a:rPr>
              <a:t>109240, Москва</a:t>
            </a:r>
          </a:p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kumimoji="0" lang="pl-PL" altLang="ru-RU" sz="2400">
                <a:solidFill>
                  <a:schemeClr val="bg1"/>
                </a:solidFill>
                <a:latin typeface="Pancetta Serif Pro Regular" charset="0"/>
              </a:rPr>
              <a:t>Котельническая набережная, 17</a:t>
            </a:r>
          </a:p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kumimoji="0" lang="pl-PL" altLang="ru-RU" sz="2400">
                <a:solidFill>
                  <a:schemeClr val="bg1"/>
                </a:solidFill>
                <a:latin typeface="Pancetta Serif Pro Regular" charset="0"/>
              </a:rPr>
              <a:t>Тел.: +7 (495) 966-16-86</a:t>
            </a:r>
          </a:p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kumimoji="0" lang="pl-PL" altLang="ru-RU" sz="2400">
                <a:solidFill>
                  <a:schemeClr val="bg1"/>
                </a:solidFill>
                <a:latin typeface="Pancetta Serif Pro Regular" charset="0"/>
              </a:rPr>
              <a:t>E-mail: info@nark.ru</a:t>
            </a:r>
          </a:p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kumimoji="0" lang="pl-PL" altLang="ru-RU" sz="2400">
                <a:solidFill>
                  <a:schemeClr val="bg1"/>
                </a:solidFill>
                <a:latin typeface="Pancetta Serif Pro Regular" charset="0"/>
              </a:rPr>
              <a:t>www.nark.ru</a:t>
            </a:r>
            <a:endParaRPr kumimoji="0" lang="ru-RU" altLang="ru-RU" sz="2400" dirty="0">
              <a:solidFill>
                <a:schemeClr val="bg1"/>
              </a:solidFill>
              <a:latin typeface="Pancetta Serif Pro Regular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C73DEF-B717-4345-BB42-9F861A3BDD5D}" type="slidenum">
              <a:rPr lang="ru-RU" altLang="ru-RU" smtClean="0"/>
              <a:pPr>
                <a:defRPr/>
              </a:pPr>
              <a:t>2</a:t>
            </a:fld>
            <a:endParaRPr lang="ru-RU" altLang="ru-RU" dirty="0"/>
          </a:p>
        </p:txBody>
      </p:sp>
      <p:sp>
        <p:nvSpPr>
          <p:cNvPr id="64558" name="Rectangle 46"/>
          <p:cNvSpPr>
            <a:spLocks noChangeArrowheads="1"/>
          </p:cNvSpPr>
          <p:nvPr/>
        </p:nvSpPr>
        <p:spPr bwMode="auto">
          <a:xfrm>
            <a:off x="0" y="0"/>
            <a:ext cx="121888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64513" name="Полотно 77"/>
          <p:cNvGrpSpPr>
            <a:grpSpLocks/>
          </p:cNvGrpSpPr>
          <p:nvPr/>
        </p:nvGrpSpPr>
        <p:grpSpPr bwMode="auto">
          <a:xfrm>
            <a:off x="239150" y="1613256"/>
            <a:ext cx="7975375" cy="4642356"/>
            <a:chOff x="0" y="0"/>
            <a:chExt cx="65347" cy="43277"/>
          </a:xfrm>
        </p:grpSpPr>
        <p:sp>
          <p:nvSpPr>
            <p:cNvPr id="267" name="AutoShape 100"/>
            <p:cNvSpPr>
              <a:spLocks noChangeShapeType="1"/>
            </p:cNvSpPr>
            <p:nvPr/>
          </p:nvSpPr>
          <p:spPr bwMode="auto">
            <a:xfrm flipH="1" flipV="1">
              <a:off x="28125" y="7157"/>
              <a:ext cx="12746" cy="11038"/>
            </a:xfrm>
            <a:prstGeom prst="straightConnector1">
              <a:avLst/>
            </a:prstGeom>
            <a:noFill/>
            <a:ln w="9525">
              <a:solidFill>
                <a:srgbClr val="2E74B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8" name="AutoShape 99"/>
            <p:cNvSpPr>
              <a:spLocks noChangeShapeType="1"/>
            </p:cNvSpPr>
            <p:nvPr/>
          </p:nvSpPr>
          <p:spPr bwMode="auto">
            <a:xfrm flipH="1" flipV="1">
              <a:off x="28125" y="7157"/>
              <a:ext cx="3032" cy="11038"/>
            </a:xfrm>
            <a:prstGeom prst="straightConnector1">
              <a:avLst/>
            </a:prstGeom>
            <a:noFill/>
            <a:ln w="9525">
              <a:solidFill>
                <a:srgbClr val="2E74B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9" name="AutoShape 98"/>
            <p:cNvSpPr>
              <a:spLocks noChangeShapeType="1"/>
            </p:cNvSpPr>
            <p:nvPr/>
          </p:nvSpPr>
          <p:spPr bwMode="auto">
            <a:xfrm flipV="1">
              <a:off x="17345" y="7157"/>
              <a:ext cx="10780" cy="11038"/>
            </a:xfrm>
            <a:prstGeom prst="straightConnector1">
              <a:avLst/>
            </a:prstGeom>
            <a:noFill/>
            <a:ln w="9525">
              <a:solidFill>
                <a:srgbClr val="2E74B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0" name="AutoShape 97"/>
            <p:cNvSpPr>
              <a:spLocks noChangeShapeType="1"/>
            </p:cNvSpPr>
            <p:nvPr/>
          </p:nvSpPr>
          <p:spPr bwMode="auto">
            <a:xfrm flipV="1">
              <a:off x="8685" y="7157"/>
              <a:ext cx="19440" cy="11038"/>
            </a:xfrm>
            <a:prstGeom prst="straightConnector1">
              <a:avLst/>
            </a:prstGeom>
            <a:noFill/>
            <a:ln w="9525">
              <a:solidFill>
                <a:srgbClr val="2E74B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4552" name="AutoShape 78"/>
            <p:cNvSpPr>
              <a:spLocks noChangeArrowheads="1"/>
            </p:cNvSpPr>
            <p:nvPr/>
          </p:nvSpPr>
          <p:spPr bwMode="auto">
            <a:xfrm>
              <a:off x="57535" y="0"/>
              <a:ext cx="7812" cy="42893"/>
            </a:xfrm>
            <a:prstGeom prst="roundRect">
              <a:avLst>
                <a:gd name="adj" fmla="val 16667"/>
              </a:avLst>
            </a:prstGeom>
            <a:solidFill>
              <a:srgbClr val="70AD47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375623">
                  <a:alpha val="50000"/>
                </a:srgbClr>
              </a:outerShdw>
            </a:effectLst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РЕЕСТР</a:t>
              </a:r>
              <a:endPara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51" name="AutoShape 79"/>
            <p:cNvSpPr>
              <a:spLocks noChangeArrowheads="1"/>
            </p:cNvSpPr>
            <p:nvPr/>
          </p:nvSpPr>
          <p:spPr bwMode="auto">
            <a:xfrm>
              <a:off x="4766" y="2004"/>
              <a:ext cx="46705" cy="4960"/>
            </a:xfrm>
            <a:prstGeom prst="roundRect">
              <a:avLst>
                <a:gd name="adj" fmla="val 16667"/>
              </a:avLst>
            </a:prstGeom>
            <a:solidFill>
              <a:srgbClr val="4472C4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1F376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НАЦИОНАЛЬНЫЙ СОВЕТ</a:t>
              </a:r>
              <a:endPara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50" name="AutoShape 80"/>
            <p:cNvSpPr>
              <a:spLocks noChangeArrowheads="1"/>
            </p:cNvSpPr>
            <p:nvPr/>
          </p:nvSpPr>
          <p:spPr bwMode="auto">
            <a:xfrm>
              <a:off x="12887" y="12696"/>
              <a:ext cx="25363" cy="3803"/>
            </a:xfrm>
            <a:prstGeom prst="roundRect">
              <a:avLst>
                <a:gd name="adj" fmla="val 16667"/>
              </a:avLst>
            </a:prstGeom>
            <a:solidFill>
              <a:srgbClr val="4472C4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1F376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НАЦИОНАЛЬНОЕ АГЕНТСТВО</a:t>
              </a:r>
              <a:endPara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49" name="AutoShape 81"/>
            <p:cNvSpPr>
              <a:spLocks noChangeArrowheads="1"/>
            </p:cNvSpPr>
            <p:nvPr/>
          </p:nvSpPr>
          <p:spPr bwMode="auto">
            <a:xfrm>
              <a:off x="4766" y="18388"/>
              <a:ext cx="7825" cy="3714"/>
            </a:xfrm>
            <a:prstGeom prst="roundRect">
              <a:avLst>
                <a:gd name="adj" fmla="val 16667"/>
              </a:avLst>
            </a:prstGeom>
            <a:solidFill>
              <a:srgbClr val="ED7D31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823B0B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СОВЕТ</a:t>
              </a:r>
              <a:endPara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48" name="AutoShape 82"/>
            <p:cNvSpPr>
              <a:spLocks noChangeArrowheads="1"/>
            </p:cNvSpPr>
            <p:nvPr/>
          </p:nvSpPr>
          <p:spPr bwMode="auto">
            <a:xfrm>
              <a:off x="13426" y="18388"/>
              <a:ext cx="7838" cy="3714"/>
            </a:xfrm>
            <a:prstGeom prst="roundRect">
              <a:avLst>
                <a:gd name="adj" fmla="val 16667"/>
              </a:avLst>
            </a:prstGeom>
            <a:solidFill>
              <a:srgbClr val="ED7D31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823B0B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СОВЕТ</a:t>
              </a:r>
              <a:endPara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47" name="AutoShape 83"/>
            <p:cNvSpPr>
              <a:spLocks noChangeArrowheads="1"/>
            </p:cNvSpPr>
            <p:nvPr/>
          </p:nvSpPr>
          <p:spPr bwMode="auto">
            <a:xfrm>
              <a:off x="27238" y="18388"/>
              <a:ext cx="7838" cy="3714"/>
            </a:xfrm>
            <a:prstGeom prst="roundRect">
              <a:avLst>
                <a:gd name="adj" fmla="val 16667"/>
              </a:avLst>
            </a:prstGeom>
            <a:solidFill>
              <a:srgbClr val="ED7D31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823B0B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СОВЕТ</a:t>
              </a:r>
              <a:endPara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46" name="AutoShape 84"/>
            <p:cNvSpPr>
              <a:spLocks noChangeArrowheads="1"/>
            </p:cNvSpPr>
            <p:nvPr/>
          </p:nvSpPr>
          <p:spPr bwMode="auto">
            <a:xfrm>
              <a:off x="36952" y="18388"/>
              <a:ext cx="7837" cy="3714"/>
            </a:xfrm>
            <a:prstGeom prst="roundRect">
              <a:avLst>
                <a:gd name="adj" fmla="val 16667"/>
              </a:avLst>
            </a:prstGeom>
            <a:solidFill>
              <a:srgbClr val="ED7D31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823B0B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СОВЕТ</a:t>
              </a:r>
              <a:endPara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45" name="AutoShape 85"/>
            <p:cNvSpPr>
              <a:spLocks noChangeArrowheads="1"/>
            </p:cNvSpPr>
            <p:nvPr/>
          </p:nvSpPr>
          <p:spPr bwMode="auto">
            <a:xfrm>
              <a:off x="38440" y="24595"/>
              <a:ext cx="7279" cy="4508"/>
            </a:xfrm>
            <a:prstGeom prst="roundRect">
              <a:avLst>
                <a:gd name="adj" fmla="val 16667"/>
              </a:avLst>
            </a:prstGeom>
            <a:solidFill>
              <a:srgbClr val="993366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1F376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ЦЕНТР</a:t>
              </a:r>
              <a:endPara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44" name="AutoShape 86"/>
            <p:cNvSpPr>
              <a:spLocks noChangeArrowheads="1"/>
            </p:cNvSpPr>
            <p:nvPr/>
          </p:nvSpPr>
          <p:spPr bwMode="auto">
            <a:xfrm>
              <a:off x="46267" y="24595"/>
              <a:ext cx="7168" cy="4549"/>
            </a:xfrm>
            <a:prstGeom prst="roundRect">
              <a:avLst>
                <a:gd name="adj" fmla="val 16667"/>
              </a:avLst>
            </a:prstGeom>
            <a:solidFill>
              <a:srgbClr val="993366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1F376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ЦЕНТР</a:t>
              </a:r>
              <a:endPara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43" name="AutoShape 88"/>
            <p:cNvSpPr>
              <a:spLocks noChangeArrowheads="1"/>
            </p:cNvSpPr>
            <p:nvPr/>
          </p:nvSpPr>
          <p:spPr bwMode="auto">
            <a:xfrm>
              <a:off x="31157" y="28578"/>
              <a:ext cx="7093" cy="4626"/>
            </a:xfrm>
            <a:prstGeom prst="roundRect">
              <a:avLst>
                <a:gd name="adj" fmla="val 16667"/>
              </a:avLst>
            </a:prstGeom>
            <a:solidFill>
              <a:srgbClr val="993366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1F376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ЦЕНТР</a:t>
              </a:r>
              <a:endPara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42" name="AutoShape 89"/>
            <p:cNvSpPr>
              <a:spLocks noChangeArrowheads="1"/>
            </p:cNvSpPr>
            <p:nvPr/>
          </p:nvSpPr>
          <p:spPr bwMode="auto">
            <a:xfrm>
              <a:off x="23990" y="24042"/>
              <a:ext cx="7167" cy="4176"/>
            </a:xfrm>
            <a:prstGeom prst="roundRect">
              <a:avLst>
                <a:gd name="adj" fmla="val 16667"/>
              </a:avLst>
            </a:prstGeom>
            <a:solidFill>
              <a:srgbClr val="993366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1F376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ЦЕНТР</a:t>
              </a:r>
              <a:endPara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41" name="AutoShape 92"/>
            <p:cNvSpPr>
              <a:spLocks noChangeArrowheads="1"/>
            </p:cNvSpPr>
            <p:nvPr/>
          </p:nvSpPr>
          <p:spPr bwMode="auto">
            <a:xfrm>
              <a:off x="476" y="27717"/>
              <a:ext cx="7250" cy="4768"/>
            </a:xfrm>
            <a:prstGeom prst="roundRect">
              <a:avLst>
                <a:gd name="adj" fmla="val 16667"/>
              </a:avLst>
            </a:prstGeom>
            <a:solidFill>
              <a:srgbClr val="993366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1F376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ЦЕНТР</a:t>
              </a:r>
              <a:endPara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40" name="AutoShape 93"/>
            <p:cNvSpPr>
              <a:spLocks noChangeArrowheads="1"/>
            </p:cNvSpPr>
            <p:nvPr/>
          </p:nvSpPr>
          <p:spPr bwMode="auto">
            <a:xfrm>
              <a:off x="6482" y="24042"/>
              <a:ext cx="8017" cy="3810"/>
            </a:xfrm>
            <a:prstGeom prst="roundRect">
              <a:avLst>
                <a:gd name="adj" fmla="val 16667"/>
              </a:avLst>
            </a:prstGeom>
            <a:solidFill>
              <a:srgbClr val="993366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1F376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ЦЕНТР</a:t>
              </a:r>
              <a:endPara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39" name="AutoShape 94"/>
            <p:cNvSpPr>
              <a:spLocks noChangeArrowheads="1"/>
            </p:cNvSpPr>
            <p:nvPr/>
          </p:nvSpPr>
          <p:spPr bwMode="auto">
            <a:xfrm>
              <a:off x="15731" y="27621"/>
              <a:ext cx="7306" cy="4667"/>
            </a:xfrm>
            <a:prstGeom prst="roundRect">
              <a:avLst>
                <a:gd name="adj" fmla="val 16667"/>
              </a:avLst>
            </a:prstGeom>
            <a:solidFill>
              <a:srgbClr val="993366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1F376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ЦЕНТР</a:t>
              </a:r>
              <a:endPara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0" name="AutoShape 101"/>
            <p:cNvSpPr>
              <a:spLocks noChangeShapeType="1"/>
            </p:cNvSpPr>
            <p:nvPr/>
          </p:nvSpPr>
          <p:spPr bwMode="auto">
            <a:xfrm>
              <a:off x="40871" y="22102"/>
              <a:ext cx="8980" cy="2493"/>
            </a:xfrm>
            <a:prstGeom prst="straightConnector1">
              <a:avLst/>
            </a:prstGeom>
            <a:noFill/>
            <a:ln w="9525">
              <a:solidFill>
                <a:srgbClr val="C4591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1" name="AutoShape 102"/>
            <p:cNvSpPr>
              <a:spLocks noChangeShapeType="1"/>
            </p:cNvSpPr>
            <p:nvPr/>
          </p:nvSpPr>
          <p:spPr bwMode="auto">
            <a:xfrm>
              <a:off x="40871" y="22102"/>
              <a:ext cx="1209" cy="2493"/>
            </a:xfrm>
            <a:prstGeom prst="straightConnector1">
              <a:avLst/>
            </a:prstGeom>
            <a:noFill/>
            <a:ln w="9525">
              <a:solidFill>
                <a:srgbClr val="C4591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3" name="AutoShape 104"/>
            <p:cNvSpPr>
              <a:spLocks noChangeShapeType="1"/>
            </p:cNvSpPr>
            <p:nvPr/>
          </p:nvSpPr>
          <p:spPr bwMode="auto">
            <a:xfrm>
              <a:off x="31157" y="22102"/>
              <a:ext cx="2647" cy="6476"/>
            </a:xfrm>
            <a:prstGeom prst="straightConnector1">
              <a:avLst/>
            </a:prstGeom>
            <a:noFill/>
            <a:ln w="9525">
              <a:solidFill>
                <a:srgbClr val="C4591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5" name="AutoShape 106"/>
            <p:cNvSpPr>
              <a:spLocks noChangeShapeType="1"/>
            </p:cNvSpPr>
            <p:nvPr/>
          </p:nvSpPr>
          <p:spPr bwMode="auto">
            <a:xfrm flipH="1">
              <a:off x="27573" y="22102"/>
              <a:ext cx="3584" cy="1940"/>
            </a:xfrm>
            <a:prstGeom prst="straightConnector1">
              <a:avLst/>
            </a:prstGeom>
            <a:noFill/>
            <a:ln w="9525">
              <a:solidFill>
                <a:srgbClr val="C4591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6" name="AutoShape 107"/>
            <p:cNvSpPr>
              <a:spLocks noChangeShapeType="1"/>
            </p:cNvSpPr>
            <p:nvPr/>
          </p:nvSpPr>
          <p:spPr bwMode="auto">
            <a:xfrm>
              <a:off x="17345" y="22102"/>
              <a:ext cx="2039" cy="5519"/>
            </a:xfrm>
            <a:prstGeom prst="straightConnector1">
              <a:avLst/>
            </a:prstGeom>
            <a:noFill/>
            <a:ln w="9525">
              <a:solidFill>
                <a:srgbClr val="C4591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9" name="AutoShape 110"/>
            <p:cNvSpPr>
              <a:spLocks noChangeShapeType="1"/>
            </p:cNvSpPr>
            <p:nvPr/>
          </p:nvSpPr>
          <p:spPr bwMode="auto">
            <a:xfrm>
              <a:off x="8679" y="22102"/>
              <a:ext cx="1812" cy="1940"/>
            </a:xfrm>
            <a:prstGeom prst="straightConnector1">
              <a:avLst/>
            </a:prstGeom>
            <a:noFill/>
            <a:ln w="9525">
              <a:solidFill>
                <a:srgbClr val="C4591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1" name="AutoShape 112"/>
            <p:cNvSpPr>
              <a:spLocks noChangeShapeType="1"/>
            </p:cNvSpPr>
            <p:nvPr/>
          </p:nvSpPr>
          <p:spPr bwMode="auto">
            <a:xfrm flipH="1">
              <a:off x="4101" y="22102"/>
              <a:ext cx="4578" cy="5615"/>
            </a:xfrm>
            <a:prstGeom prst="straightConnector1">
              <a:avLst/>
            </a:prstGeom>
            <a:noFill/>
            <a:ln w="9525">
              <a:solidFill>
                <a:srgbClr val="C4591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4531" name="Text Box 113"/>
            <p:cNvSpPr txBox="1">
              <a:spLocks noChangeArrowheads="1"/>
            </p:cNvSpPr>
            <p:nvPr/>
          </p:nvSpPr>
          <p:spPr bwMode="auto">
            <a:xfrm>
              <a:off x="22112" y="17450"/>
              <a:ext cx="4021" cy="560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200" b="1" i="0" u="none" strike="noStrike" cap="none" normalizeH="0" baseline="0">
                  <a:ln>
                    <a:noFill/>
                  </a:ln>
                  <a:solidFill>
                    <a:srgbClr val="C4591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…</a:t>
              </a:r>
              <a:endPara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30" name="Text Box 114"/>
            <p:cNvSpPr txBox="1">
              <a:spLocks noChangeArrowheads="1"/>
            </p:cNvSpPr>
            <p:nvPr/>
          </p:nvSpPr>
          <p:spPr bwMode="auto">
            <a:xfrm>
              <a:off x="28253" y="29812"/>
              <a:ext cx="2904" cy="407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1" i="0" u="none" strike="noStrike" cap="none" normalizeH="0" baseline="0">
                  <a:ln>
                    <a:noFill/>
                  </a:ln>
                  <a:solidFill>
                    <a:srgbClr val="993366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…</a:t>
              </a:r>
              <a:endPara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29" name="Text Box 115"/>
            <p:cNvSpPr txBox="1">
              <a:spLocks noChangeArrowheads="1"/>
            </p:cNvSpPr>
            <p:nvPr/>
          </p:nvSpPr>
          <p:spPr bwMode="auto">
            <a:xfrm>
              <a:off x="40177" y="30005"/>
              <a:ext cx="2904" cy="319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1" i="0" u="none" strike="noStrike" cap="none" normalizeH="0" baseline="0">
                  <a:ln>
                    <a:noFill/>
                  </a:ln>
                  <a:solidFill>
                    <a:srgbClr val="993366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…</a:t>
              </a:r>
              <a:endPara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28" name="Text Box 116"/>
            <p:cNvSpPr txBox="1">
              <a:spLocks noChangeArrowheads="1"/>
            </p:cNvSpPr>
            <p:nvPr/>
          </p:nvSpPr>
          <p:spPr bwMode="auto">
            <a:xfrm>
              <a:off x="10491" y="29812"/>
              <a:ext cx="2903" cy="303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1" i="0" u="none" strike="noStrike" cap="none" normalizeH="0" baseline="0">
                  <a:ln>
                    <a:noFill/>
                  </a:ln>
                  <a:solidFill>
                    <a:srgbClr val="993366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…</a:t>
              </a:r>
              <a:endPara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27" name="AutoShape 117"/>
            <p:cNvSpPr>
              <a:spLocks noChangeArrowheads="1"/>
            </p:cNvSpPr>
            <p:nvPr/>
          </p:nvSpPr>
          <p:spPr bwMode="auto">
            <a:xfrm>
              <a:off x="0" y="34798"/>
              <a:ext cx="53925" cy="3881"/>
            </a:xfrm>
            <a:prstGeom prst="roundRect">
              <a:avLst>
                <a:gd name="adj" fmla="val 16667"/>
              </a:avLst>
            </a:prstGeom>
            <a:solidFill>
              <a:srgbClr val="E2EFD9"/>
            </a:solidFill>
            <a:ln w="12700">
              <a:solidFill>
                <a:srgbClr val="4472C4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0" i="0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ГРАЖДАНЕ</a:t>
              </a:r>
              <a:endPara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26" name="AutoShape 118"/>
            <p:cNvSpPr>
              <a:spLocks noChangeArrowheads="1"/>
            </p:cNvSpPr>
            <p:nvPr/>
          </p:nvSpPr>
          <p:spPr bwMode="auto">
            <a:xfrm>
              <a:off x="0" y="38679"/>
              <a:ext cx="54414" cy="4598"/>
            </a:xfrm>
            <a:prstGeom prst="roundRect">
              <a:avLst>
                <a:gd name="adj" fmla="val 16667"/>
              </a:avLst>
            </a:prstGeom>
            <a:solidFill>
              <a:srgbClr val="FFE599"/>
            </a:solidFill>
            <a:ln w="12700">
              <a:solidFill>
                <a:srgbClr val="70AD47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0" i="0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ОРГАНИЗАЦИИ</a:t>
              </a:r>
              <a:endPara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25" name="AutoShape 119"/>
            <p:cNvSpPr>
              <a:spLocks noChangeArrowheads="1"/>
            </p:cNvSpPr>
            <p:nvPr/>
          </p:nvSpPr>
          <p:spPr bwMode="auto">
            <a:xfrm>
              <a:off x="36952" y="9059"/>
              <a:ext cx="16986" cy="3135"/>
            </a:xfrm>
            <a:prstGeom prst="roundRect">
              <a:avLst>
                <a:gd name="adj" fmla="val 16667"/>
              </a:avLst>
            </a:prstGeom>
            <a:solidFill>
              <a:srgbClr val="7F5F00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7F5F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МИНТРУД РОССИИ</a:t>
              </a:r>
              <a:endPara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" name="AutoShape 122"/>
            <p:cNvSpPr>
              <a:spLocks noChangeArrowheads="1"/>
            </p:cNvSpPr>
            <p:nvPr/>
          </p:nvSpPr>
          <p:spPr bwMode="auto">
            <a:xfrm>
              <a:off x="39496" y="13553"/>
              <a:ext cx="17268" cy="2184"/>
            </a:xfrm>
            <a:prstGeom prst="rightArrow">
              <a:avLst>
                <a:gd name="adj1" fmla="val 50000"/>
                <a:gd name="adj2" fmla="val 197701"/>
              </a:avLst>
            </a:prstGeom>
            <a:solidFill>
              <a:srgbClr val="2E74B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0" name="AutoShape 124"/>
            <p:cNvSpPr>
              <a:spLocks noChangeArrowheads="1"/>
            </p:cNvSpPr>
            <p:nvPr/>
          </p:nvSpPr>
          <p:spPr bwMode="auto">
            <a:xfrm>
              <a:off x="46267" y="7722"/>
              <a:ext cx="2287" cy="1337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7F5F00"/>
            </a:solidFill>
            <a:ln w="9525">
              <a:noFill/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1" name="AutoShape 125"/>
            <p:cNvSpPr>
              <a:spLocks noChangeShapeType="1"/>
            </p:cNvSpPr>
            <p:nvPr/>
          </p:nvSpPr>
          <p:spPr bwMode="auto">
            <a:xfrm flipV="1">
              <a:off x="25568" y="10627"/>
              <a:ext cx="11384" cy="2069"/>
            </a:xfrm>
            <a:prstGeom prst="straightConnector1">
              <a:avLst/>
            </a:prstGeom>
            <a:noFill/>
            <a:ln w="9525">
              <a:solidFill>
                <a:srgbClr val="2F5496"/>
              </a:solidFill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2" name="AutoShape 126"/>
            <p:cNvSpPr>
              <a:spLocks noChangeShapeType="1"/>
            </p:cNvSpPr>
            <p:nvPr/>
          </p:nvSpPr>
          <p:spPr bwMode="auto">
            <a:xfrm flipV="1">
              <a:off x="25568" y="7722"/>
              <a:ext cx="11153" cy="4974"/>
            </a:xfrm>
            <a:prstGeom prst="straightConnector1">
              <a:avLst/>
            </a:prstGeom>
            <a:noFill/>
            <a:ln w="9525">
              <a:solidFill>
                <a:srgbClr val="2F5496"/>
              </a:solidFill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3" name="AutoShape 127"/>
            <p:cNvSpPr>
              <a:spLocks noChangeArrowheads="1"/>
            </p:cNvSpPr>
            <p:nvPr/>
          </p:nvSpPr>
          <p:spPr bwMode="auto">
            <a:xfrm>
              <a:off x="15071" y="7722"/>
              <a:ext cx="2403" cy="4973"/>
            </a:xfrm>
            <a:prstGeom prst="downArrow">
              <a:avLst>
                <a:gd name="adj1" fmla="val 50000"/>
                <a:gd name="adj2" fmla="val 38765"/>
              </a:avLst>
            </a:prstGeom>
            <a:solidFill>
              <a:srgbClr val="2E74B5"/>
            </a:solidFill>
            <a:ln w="9525">
              <a:noFill/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4" name="AutoShape 128"/>
            <p:cNvSpPr>
              <a:spLocks noChangeArrowheads="1"/>
            </p:cNvSpPr>
            <p:nvPr/>
          </p:nvSpPr>
          <p:spPr bwMode="auto">
            <a:xfrm>
              <a:off x="46267" y="19596"/>
              <a:ext cx="10523" cy="2506"/>
            </a:xfrm>
            <a:prstGeom prst="rightArrow">
              <a:avLst>
                <a:gd name="adj1" fmla="val 50000"/>
                <a:gd name="adj2" fmla="val 104997"/>
              </a:avLst>
            </a:prstGeom>
            <a:solidFill>
              <a:srgbClr val="C45911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5" name="AutoShape 129"/>
            <p:cNvSpPr>
              <a:spLocks noChangeArrowheads="1"/>
            </p:cNvSpPr>
            <p:nvPr/>
          </p:nvSpPr>
          <p:spPr bwMode="auto">
            <a:xfrm>
              <a:off x="53938" y="26882"/>
              <a:ext cx="2852" cy="3123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993366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6" name="AutoShape 130"/>
            <p:cNvSpPr>
              <a:spLocks noChangeArrowheads="1"/>
            </p:cNvSpPr>
            <p:nvPr/>
          </p:nvSpPr>
          <p:spPr bwMode="auto">
            <a:xfrm>
              <a:off x="53938" y="9697"/>
              <a:ext cx="3906" cy="1902"/>
            </a:xfrm>
            <a:prstGeom prst="leftRightArrow">
              <a:avLst>
                <a:gd name="adj1" fmla="val 50000"/>
                <a:gd name="adj2" fmla="val 41082"/>
              </a:avLst>
            </a:prstGeom>
            <a:solidFill>
              <a:srgbClr val="7F5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7" name="AutoShape 131"/>
            <p:cNvSpPr>
              <a:spLocks noChangeArrowheads="1"/>
            </p:cNvSpPr>
            <p:nvPr/>
          </p:nvSpPr>
          <p:spPr bwMode="auto">
            <a:xfrm>
              <a:off x="52884" y="3662"/>
              <a:ext cx="3906" cy="3302"/>
            </a:xfrm>
            <a:prstGeom prst="leftRightArrow">
              <a:avLst>
                <a:gd name="adj1" fmla="val 50000"/>
                <a:gd name="adj2" fmla="val 23664"/>
              </a:avLst>
            </a:prstGeom>
            <a:solidFill>
              <a:srgbClr val="2E74B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8" name="AutoShape 132"/>
            <p:cNvSpPr>
              <a:spLocks noChangeArrowheads="1"/>
            </p:cNvSpPr>
            <p:nvPr/>
          </p:nvSpPr>
          <p:spPr bwMode="auto">
            <a:xfrm>
              <a:off x="53938" y="34798"/>
              <a:ext cx="2852" cy="2583"/>
            </a:xfrm>
            <a:prstGeom prst="leftArrow">
              <a:avLst>
                <a:gd name="adj1" fmla="val 50000"/>
                <a:gd name="adj2" fmla="val 27609"/>
              </a:avLst>
            </a:prstGeom>
            <a:solidFill>
              <a:srgbClr val="53813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9" name="AutoShape 133"/>
            <p:cNvSpPr>
              <a:spLocks noChangeArrowheads="1"/>
            </p:cNvSpPr>
            <p:nvPr/>
          </p:nvSpPr>
          <p:spPr bwMode="auto">
            <a:xfrm>
              <a:off x="53925" y="38679"/>
              <a:ext cx="2839" cy="2583"/>
            </a:xfrm>
            <a:prstGeom prst="leftArrow">
              <a:avLst>
                <a:gd name="adj1" fmla="val 50000"/>
                <a:gd name="adj2" fmla="val 27483"/>
              </a:avLst>
            </a:prstGeom>
            <a:solidFill>
              <a:srgbClr val="53813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51" name="Название 1"/>
          <p:cNvSpPr txBox="1">
            <a:spLocks/>
          </p:cNvSpPr>
          <p:nvPr/>
        </p:nvSpPr>
        <p:spPr bwMode="auto">
          <a:xfrm>
            <a:off x="239150" y="84138"/>
            <a:ext cx="9017391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457200" lvl="0" indent="-457200">
              <a:spcBef>
                <a:spcPct val="0"/>
              </a:spcBef>
              <a:buNone/>
              <a:defRPr/>
            </a:pP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СИСТЕМА НЕЗАВИСИМОЙ ОЦЕНКИ КВАЛИФИКАЦИИ</a:t>
            </a: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1716839" y="752475"/>
            <a:ext cx="10301934" cy="6840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2100" b="1" dirty="0">
                <a:solidFill>
                  <a:schemeClr val="bg1"/>
                </a:solidFill>
                <a:cs typeface="Times New Roman" pitchFamily="18" charset="0"/>
              </a:rPr>
              <a:t>Федеральный закон  от 03.07.2016 №238-ФЗ «О независимой оценке квалификации»</a:t>
            </a:r>
            <a:endParaRPr lang="ru-RU" sz="2100" dirty="0">
              <a:solidFill>
                <a:schemeClr val="bg1"/>
              </a:solidFill>
            </a:endParaRPr>
          </a:p>
        </p:txBody>
      </p:sp>
      <p:pic>
        <p:nvPicPr>
          <p:cNvPr id="56" name="Рисунок 55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80001" y="752475"/>
            <a:ext cx="1353518" cy="686185"/>
          </a:xfrm>
          <a:prstGeom prst="rect">
            <a:avLst/>
          </a:prstGeom>
        </p:spPr>
      </p:pic>
      <p:sp>
        <p:nvSpPr>
          <p:cNvPr id="53" name="TextBox 52"/>
          <p:cNvSpPr txBox="1"/>
          <p:nvPr/>
        </p:nvSpPr>
        <p:spPr>
          <a:xfrm>
            <a:off x="8214525" y="1653102"/>
            <a:ext cx="380424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Регуляторы: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- Национальный совет при Президенте Российской Федерации по профессиональным квалификациям;</a:t>
            </a:r>
          </a:p>
          <a:p>
            <a:r>
              <a:rPr lang="ru-RU" dirty="0">
                <a:solidFill>
                  <a:srgbClr val="002060"/>
                </a:solidFill>
              </a:rPr>
              <a:t>- Министерство труда и социальной защиты Российской Федерации;</a:t>
            </a:r>
          </a:p>
          <a:p>
            <a:r>
              <a:rPr lang="ru-RU" dirty="0">
                <a:solidFill>
                  <a:srgbClr val="002060"/>
                </a:solidFill>
              </a:rPr>
              <a:t>- Национальное агентство развития квалификаций;</a:t>
            </a:r>
          </a:p>
          <a:p>
            <a:r>
              <a:rPr lang="ru-RU" b="1" dirty="0">
                <a:solidFill>
                  <a:srgbClr val="002060"/>
                </a:solidFill>
              </a:rPr>
              <a:t>Исполнительные органы: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- Советы по профессиональным квалификациям;</a:t>
            </a:r>
          </a:p>
          <a:p>
            <a:r>
              <a:rPr lang="ru-RU" dirty="0">
                <a:solidFill>
                  <a:srgbClr val="002060"/>
                </a:solidFill>
              </a:rPr>
              <a:t>- Центры оценки квалификаций;</a:t>
            </a:r>
          </a:p>
          <a:p>
            <a:r>
              <a:rPr lang="ru-RU" b="1" dirty="0">
                <a:solidFill>
                  <a:srgbClr val="002060"/>
                </a:solidFill>
              </a:rPr>
              <a:t>Пользователи: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- Работодатели;</a:t>
            </a:r>
          </a:p>
          <a:p>
            <a:r>
              <a:rPr lang="ru-RU" dirty="0">
                <a:solidFill>
                  <a:srgbClr val="002060"/>
                </a:solidFill>
              </a:rPr>
              <a:t>- Соискатели.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9660414" y="1468436"/>
            <a:ext cx="1600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УЧАСТНИКИ: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C73DEF-B717-4345-BB42-9F861A3BDD5D}" type="slidenum">
              <a:rPr lang="ru-RU" altLang="ru-RU" smtClean="0"/>
              <a:pPr>
                <a:defRPr/>
              </a:pPr>
              <a:t>3</a:t>
            </a:fld>
            <a:endParaRPr lang="ru-RU" altLang="ru-RU" dirty="0"/>
          </a:p>
        </p:txBody>
      </p:sp>
      <p:sp>
        <p:nvSpPr>
          <p:cNvPr id="5" name="Название 1"/>
          <p:cNvSpPr txBox="1">
            <a:spLocks/>
          </p:cNvSpPr>
          <p:nvPr/>
        </p:nvSpPr>
        <p:spPr bwMode="auto">
          <a:xfrm>
            <a:off x="239150" y="84138"/>
            <a:ext cx="9017391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457200" lvl="0" indent="-457200">
              <a:spcBef>
                <a:spcPct val="0"/>
              </a:spcBef>
              <a:buNone/>
              <a:defRPr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НЕЗАВИСИМАЯ ОЦЕНКА КВАЛИФИКАЦИИ</a:t>
            </a:r>
          </a:p>
        </p:txBody>
      </p:sp>
      <p:graphicFrame>
        <p:nvGraphicFramePr>
          <p:cNvPr id="6" name="Схема 5"/>
          <p:cNvGraphicFramePr/>
          <p:nvPr/>
        </p:nvGraphicFramePr>
        <p:xfrm>
          <a:off x="239150" y="997527"/>
          <a:ext cx="11717323" cy="57239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C73DEF-B717-4345-BB42-9F861A3BDD5D}" type="slidenum">
              <a:rPr lang="ru-RU" altLang="ru-RU" smtClean="0"/>
              <a:pPr>
                <a:defRPr/>
              </a:pPr>
              <a:t>4</a:t>
            </a:fld>
            <a:endParaRPr lang="ru-RU" altLang="ru-RU" dirty="0"/>
          </a:p>
        </p:txBody>
      </p:sp>
      <p:sp>
        <p:nvSpPr>
          <p:cNvPr id="5" name="Название 1"/>
          <p:cNvSpPr txBox="1">
            <a:spLocks/>
          </p:cNvSpPr>
          <p:nvPr/>
        </p:nvSpPr>
        <p:spPr bwMode="auto">
          <a:xfrm>
            <a:off x="239150" y="84138"/>
            <a:ext cx="9017391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457200" lvl="0" indent="-457200">
              <a:spcBef>
                <a:spcPct val="0"/>
              </a:spcBef>
              <a:buNone/>
              <a:defRPr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ПРИНЦИПЫ НЕЗАВИСИМОЙ ОЦЕНКИ КВАЛИФИКАЦИИ</a:t>
            </a:r>
          </a:p>
        </p:txBody>
      </p:sp>
      <p:graphicFrame>
        <p:nvGraphicFramePr>
          <p:cNvPr id="6" name="Схема 5"/>
          <p:cNvGraphicFramePr/>
          <p:nvPr/>
        </p:nvGraphicFramePr>
        <p:xfrm>
          <a:off x="239150" y="997527"/>
          <a:ext cx="11717323" cy="57239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Схема 13"/>
          <p:cNvGraphicFramePr/>
          <p:nvPr/>
        </p:nvGraphicFramePr>
        <p:xfrm>
          <a:off x="692728" y="900481"/>
          <a:ext cx="10753100" cy="5417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Название 1"/>
          <p:cNvSpPr txBox="1">
            <a:spLocks/>
          </p:cNvSpPr>
          <p:nvPr/>
        </p:nvSpPr>
        <p:spPr bwMode="auto">
          <a:xfrm>
            <a:off x="239150" y="84138"/>
            <a:ext cx="9017391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457200" lvl="0" indent="-457200">
              <a:spcBef>
                <a:spcPct val="0"/>
              </a:spcBef>
              <a:buNone/>
              <a:defRPr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НЕЗАВИСИМАЯ ОЦЕНКА КВАЛИФИКАЦИИ</a:t>
            </a:r>
          </a:p>
        </p:txBody>
      </p:sp>
    </p:spTree>
    <p:extLst>
      <p:ext uri="{BB962C8B-B14F-4D97-AF65-F5344CB8AC3E}">
        <p14:creationId xmlns:p14="http://schemas.microsoft.com/office/powerpoint/2010/main" val="3585949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8780908" y="6742114"/>
            <a:ext cx="95191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07" tIns="54403" rIns="108807" bIns="54403" anchor="ctr"/>
          <a:lstStyle/>
          <a:p>
            <a:pPr algn="ctr" defTabSz="113526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ru-RU" sz="1700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Заголовок 1"/>
          <p:cNvSpPr>
            <a:spLocks/>
          </p:cNvSpPr>
          <p:nvPr/>
        </p:nvSpPr>
        <p:spPr bwMode="auto">
          <a:xfrm>
            <a:off x="0" y="250636"/>
            <a:ext cx="10016836" cy="414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8807" tIns="54403" rIns="108807" bIns="54403" anchor="ctr"/>
          <a:lstStyle/>
          <a:p>
            <a:pPr defTabSz="1135263" eaLnBrk="1" fontAlgn="auto" hangingPunct="1">
              <a:spcBef>
                <a:spcPts val="0"/>
              </a:spcBef>
              <a:spcAft>
                <a:spcPts val="714"/>
              </a:spcAft>
            </a:pPr>
            <a:endParaRPr kumimoji="0" lang="ru-RU" altLang="ru-RU" sz="2000" b="1" dirty="0">
              <a:solidFill>
                <a:srgbClr val="1F497D">
                  <a:lumMod val="50000"/>
                </a:srgbClr>
              </a:solidFill>
              <a:latin typeface="+mn-lt"/>
              <a:cs typeface="Times New Roman" pitchFamily="18" charset="0"/>
            </a:endParaRPr>
          </a:p>
          <a:p>
            <a:pPr defTabSz="1135263" eaLnBrk="1" fontAlgn="auto" hangingPunct="1">
              <a:spcBef>
                <a:spcPts val="0"/>
              </a:spcBef>
              <a:spcAft>
                <a:spcPts val="714"/>
              </a:spcAft>
            </a:pPr>
            <a:r>
              <a:rPr kumimoji="0" lang="ru-RU" altLang="ru-RU" sz="2000" b="1" dirty="0">
                <a:solidFill>
                  <a:srgbClr val="1F497D">
                    <a:lumMod val="50000"/>
                  </a:srgbClr>
                </a:solidFill>
                <a:latin typeface="+mn-lt"/>
                <a:cs typeface="Times New Roman" pitchFamily="18" charset="0"/>
              </a:rPr>
              <a:t>ФУНКЦИИ СОВЕТОВ В ЧАСТИ НЕЗАВИСИМОЙ ОЦЕНКИ КВАЛИФИКАЦИИ</a:t>
            </a:r>
          </a:p>
          <a:p>
            <a:pPr defTabSz="1135263" eaLnBrk="1" fontAlgn="auto" hangingPunct="1">
              <a:spcBef>
                <a:spcPts val="0"/>
              </a:spcBef>
              <a:spcAft>
                <a:spcPts val="714"/>
              </a:spcAft>
            </a:pPr>
            <a:endParaRPr kumimoji="0" lang="ru-RU" altLang="ru-RU" sz="2000" b="1" dirty="0">
              <a:solidFill>
                <a:srgbClr val="1F497D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3715" y="1054511"/>
            <a:ext cx="10731006" cy="1027857"/>
          </a:xfrm>
          <a:prstGeom prst="rect">
            <a:avLst/>
          </a:prstGeom>
        </p:spPr>
        <p:txBody>
          <a:bodyPr wrap="square" lIns="108807" tIns="54403" rIns="108807" bIns="54403">
            <a:spAutoFit/>
          </a:bodyPr>
          <a:lstStyle/>
          <a:p>
            <a:pPr algn="just" defTabSz="1135263" eaLnBrk="1" fontAlgn="auto" hangingPunct="1">
              <a:spcBef>
                <a:spcPts val="0"/>
              </a:spcBef>
              <a:spcAft>
                <a:spcPts val="1428"/>
              </a:spcAft>
            </a:pPr>
            <a:endParaRPr kumimoji="0" lang="ru-RU" sz="2400" dirty="0">
              <a:solidFill>
                <a:srgbClr val="1F497D">
                  <a:lumMod val="7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1135263" eaLnBrk="1" fontAlgn="auto" hangingPunct="1">
              <a:spcBef>
                <a:spcPts val="0"/>
              </a:spcBef>
              <a:spcAft>
                <a:spcPts val="1428"/>
              </a:spcAft>
            </a:pPr>
            <a:endParaRPr kumimoji="0" lang="ru-RU" sz="2400" dirty="0">
              <a:solidFill>
                <a:srgbClr val="1F497D">
                  <a:lumMod val="7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625208" y="885723"/>
            <a:ext cx="11130311" cy="5835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807" tIns="54403" rIns="108807" bIns="54403" numCol="1" anchor="ctr" anchorCtr="0" compatLnSpc="1">
            <a:prstTxWarp prst="textNoShape">
              <a:avLst/>
            </a:prstTxWarp>
            <a:spAutoFit/>
          </a:bodyPr>
          <a:lstStyle/>
          <a:p>
            <a:pPr marL="0" lvl="2" indent="527050" algn="just" defTabSz="1135263" eaLnBrk="1" fontAlgn="auto" hangingPunct="1">
              <a:spcBef>
                <a:spcPts val="0"/>
              </a:spcBef>
              <a:spcAft>
                <a:spcPts val="714"/>
              </a:spcAft>
              <a:buFont typeface="Arial" panose="020B0604020202020204" pitchFamily="34" charset="0"/>
              <a:buChar char="•"/>
              <a:tabLst>
                <a:tab pos="749959" algn="l"/>
              </a:tabLst>
            </a:pPr>
            <a:r>
              <a:rPr kumimoji="0" lang="ru-RU" sz="1900" dirty="0">
                <a:solidFill>
                  <a:srgbClr val="00206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разработка наименований квалификаций (</a:t>
            </a:r>
            <a:r>
              <a:rPr kumimoji="0" lang="ru-RU" sz="19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приказ Минтруда России от 12.12.2016   № 726н);</a:t>
            </a:r>
            <a:endParaRPr kumimoji="0" lang="ru-RU" sz="1900" dirty="0">
              <a:solidFill>
                <a:srgbClr val="002060"/>
              </a:solidFill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0" lvl="2" indent="527050" algn="just" defTabSz="1135263" eaLnBrk="1" fontAlgn="auto" hangingPunct="1">
              <a:spcBef>
                <a:spcPts val="0"/>
              </a:spcBef>
              <a:spcAft>
                <a:spcPts val="714"/>
              </a:spcAft>
              <a:buFont typeface="Arial" panose="020B0604020202020204" pitchFamily="34" charset="0"/>
              <a:buChar char="•"/>
              <a:tabLst>
                <a:tab pos="749959" algn="l"/>
              </a:tabLst>
            </a:pPr>
            <a:r>
              <a:rPr kumimoji="0" lang="ru-RU" sz="1900" dirty="0">
                <a:solidFill>
                  <a:srgbClr val="00206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организация разработки и утверждение оценочных средств (</a:t>
            </a:r>
            <a:r>
              <a:rPr kumimoji="0" lang="ru-RU" sz="19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приказ Минтруда России от 1.11.2016 № 601н);</a:t>
            </a:r>
            <a:endParaRPr kumimoji="0" lang="ru-RU" sz="1900" dirty="0">
              <a:solidFill>
                <a:srgbClr val="002060"/>
              </a:solidFill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0" lvl="2" indent="527050" algn="just" defTabSz="1135263" eaLnBrk="1" fontAlgn="auto" hangingPunct="1">
              <a:spcBef>
                <a:spcPts val="0"/>
              </a:spcBef>
              <a:spcAft>
                <a:spcPts val="714"/>
              </a:spcAft>
              <a:buFont typeface="Arial" panose="020B0604020202020204" pitchFamily="34" charset="0"/>
              <a:buChar char="•"/>
              <a:tabLst>
                <a:tab pos="749959" algn="l"/>
              </a:tabLst>
            </a:pPr>
            <a:r>
              <a:rPr kumimoji="0" lang="ru-RU" sz="1900" dirty="0">
                <a:solidFill>
                  <a:srgbClr val="00206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отбор ЦОК (</a:t>
            </a:r>
            <a:r>
              <a:rPr kumimoji="0" lang="ru-RU" sz="19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приказ Минтруда России № 759н от 19.12.2016);</a:t>
            </a:r>
            <a:endParaRPr kumimoji="0" lang="ru-RU" sz="1900" dirty="0">
              <a:solidFill>
                <a:srgbClr val="002060"/>
              </a:solidFill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0" lvl="2" indent="527050" algn="just" defTabSz="1135263" eaLnBrk="1" fontAlgn="auto" hangingPunct="1">
              <a:spcBef>
                <a:spcPts val="0"/>
              </a:spcBef>
              <a:spcAft>
                <a:spcPts val="714"/>
              </a:spcAft>
              <a:buFont typeface="Arial" panose="020B0604020202020204" pitchFamily="34" charset="0"/>
              <a:buChar char="•"/>
              <a:tabLst>
                <a:tab pos="749959" algn="l"/>
              </a:tabLst>
            </a:pPr>
            <a:r>
              <a:rPr kumimoji="0" lang="ru-RU" sz="1900" dirty="0">
                <a:solidFill>
                  <a:srgbClr val="00206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оценка квалификации экспертов ЦОК</a:t>
            </a:r>
            <a:r>
              <a:rPr kumimoji="0" lang="ru-RU" sz="19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(приказ Минтруда России № 759н от 19.12.2016);</a:t>
            </a:r>
            <a:endParaRPr kumimoji="0" lang="ru-RU" sz="1900" dirty="0">
              <a:solidFill>
                <a:srgbClr val="002060"/>
              </a:solidFill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0" lvl="2" indent="527050" algn="just" defTabSz="1135263" eaLnBrk="1" fontAlgn="auto" hangingPunct="1">
              <a:spcBef>
                <a:spcPts val="0"/>
              </a:spcBef>
              <a:spcAft>
                <a:spcPts val="714"/>
              </a:spcAft>
              <a:buFont typeface="Arial" panose="020B0604020202020204" pitchFamily="34" charset="0"/>
              <a:buChar char="•"/>
              <a:tabLst>
                <a:tab pos="749959" algn="l"/>
              </a:tabLst>
            </a:pPr>
            <a:r>
              <a:rPr kumimoji="0" lang="ru-RU" sz="1900" dirty="0">
                <a:solidFill>
                  <a:srgbClr val="00206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определение для каждого ЦОК наименования квалификаций, по которым будет проводиться оценка </a:t>
            </a:r>
            <a:r>
              <a:rPr kumimoji="0" lang="ru-RU" sz="19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(</a:t>
            </a:r>
            <a:r>
              <a:rPr kumimoji="0" lang="ru-RU" sz="1900" dirty="0">
                <a:solidFill>
                  <a:srgbClr val="00206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3 июля 2016 г. № 238-ФЗ </a:t>
            </a:r>
            <a:r>
              <a:rPr kumimoji="0" lang="ru-RU" sz="19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);</a:t>
            </a:r>
            <a:endParaRPr kumimoji="0" lang="ru-RU" sz="1900" dirty="0">
              <a:solidFill>
                <a:srgbClr val="002060"/>
              </a:solidFill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0" lvl="2" indent="527050" algn="just" defTabSz="1135263" eaLnBrk="1" fontAlgn="auto" hangingPunct="1">
              <a:spcBef>
                <a:spcPts val="0"/>
              </a:spcBef>
              <a:spcAft>
                <a:spcPts val="714"/>
              </a:spcAft>
              <a:buFont typeface="Arial" panose="020B0604020202020204" pitchFamily="34" charset="0"/>
              <a:buChar char="•"/>
              <a:tabLst>
                <a:tab pos="749959" algn="l"/>
              </a:tabLst>
            </a:pPr>
            <a:r>
              <a:rPr kumimoji="0" lang="ru-RU" sz="1900" dirty="0">
                <a:solidFill>
                  <a:srgbClr val="00206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ежеквартальный мониторинг, контроль деятельности ЦОК</a:t>
            </a:r>
            <a:r>
              <a:rPr kumimoji="0" lang="ru-RU" sz="19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(приказ Минтруда России от 14.12.2016 № 729н);</a:t>
            </a:r>
            <a:endParaRPr kumimoji="0" lang="ru-RU" sz="1900" dirty="0">
              <a:solidFill>
                <a:srgbClr val="002060"/>
              </a:solidFill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0" lvl="2" indent="527050" algn="just" defTabSz="1135263" eaLnBrk="1" fontAlgn="auto" hangingPunct="1">
              <a:spcBef>
                <a:spcPts val="0"/>
              </a:spcBef>
              <a:spcAft>
                <a:spcPts val="714"/>
              </a:spcAft>
              <a:buFont typeface="Arial" panose="020B0604020202020204" pitchFamily="34" charset="0"/>
              <a:buChar char="•"/>
              <a:tabLst>
                <a:tab pos="749959" algn="l"/>
              </a:tabLst>
            </a:pPr>
            <a:r>
              <a:rPr kumimoji="0" lang="ru-RU" sz="1900" dirty="0">
                <a:solidFill>
                  <a:srgbClr val="00206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создание и организация деятельности апелляционной комиссии (</a:t>
            </a:r>
            <a:r>
              <a:rPr kumimoji="0" lang="ru-RU" sz="19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приказ Минтруда России от 1.12.2016 № 701н);</a:t>
            </a:r>
            <a:endParaRPr kumimoji="0" lang="ru-RU" sz="1900" dirty="0">
              <a:solidFill>
                <a:srgbClr val="002060"/>
              </a:solidFill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0" lvl="2" indent="527050" algn="just" defTabSz="1135263" eaLnBrk="1" fontAlgn="auto" hangingPunct="1">
              <a:spcBef>
                <a:spcPts val="0"/>
              </a:spcBef>
              <a:spcAft>
                <a:spcPts val="714"/>
              </a:spcAft>
              <a:buFont typeface="Arial" panose="020B0604020202020204" pitchFamily="34" charset="0"/>
              <a:buChar char="•"/>
              <a:tabLst>
                <a:tab pos="749959" algn="l"/>
              </a:tabLst>
            </a:pPr>
            <a:r>
              <a:rPr kumimoji="0" lang="ru-RU" sz="1900" dirty="0">
                <a:solidFill>
                  <a:srgbClr val="00206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проверка, обработка и признание результатов независимой оценки (п</a:t>
            </a:r>
            <a:r>
              <a:rPr kumimoji="0" lang="ru-RU" sz="190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остановление Правительства Российской Федерации от 16 ноября 2016 г.  № 1204);</a:t>
            </a:r>
            <a:endParaRPr kumimoji="0" lang="ru-RU" sz="1900" dirty="0">
              <a:solidFill>
                <a:srgbClr val="002060"/>
              </a:solidFill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0" lvl="2" indent="527050" algn="just" defTabSz="1135263" eaLnBrk="1" fontAlgn="auto" hangingPunct="1">
              <a:spcBef>
                <a:spcPts val="0"/>
              </a:spcBef>
              <a:spcAft>
                <a:spcPts val="714"/>
              </a:spcAft>
              <a:buFont typeface="Arial" panose="020B0604020202020204" pitchFamily="34" charset="0"/>
              <a:buChar char="•"/>
              <a:tabLst>
                <a:tab pos="749959" algn="l"/>
              </a:tabLst>
            </a:pPr>
            <a:r>
              <a:rPr kumimoji="0" lang="ru-RU" sz="19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направление установленных сведений в НАРК для включения в Реестр сведений о проведении независимой оценки квалификации (приказ Минтруда России от 15.11.2016 № 649н);</a:t>
            </a:r>
            <a:endParaRPr kumimoji="0" lang="ru-RU" sz="1900" dirty="0">
              <a:solidFill>
                <a:srgbClr val="002060"/>
              </a:solidFill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0" lvl="2" indent="527050" algn="just" defTabSz="1135263" eaLnBrk="1" fontAlgn="auto" hangingPunct="1">
              <a:spcBef>
                <a:spcPts val="0"/>
              </a:spcBef>
              <a:spcAft>
                <a:spcPts val="714"/>
              </a:spcAft>
              <a:buFont typeface="Arial" panose="020B0604020202020204" pitchFamily="34" charset="0"/>
              <a:buChar char="•"/>
              <a:tabLst>
                <a:tab pos="749959" algn="l"/>
              </a:tabLst>
            </a:pPr>
            <a:r>
              <a:rPr kumimoji="0" lang="ru-RU" sz="1900" dirty="0">
                <a:solidFill>
                  <a:srgbClr val="00206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формирование общедоступных информационных ресурсов, содержащих информацию о деятельности СПК.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AEA62-30A8-418E-8CF7-8A97C4800EB0}" type="slidenum">
              <a:rPr lang="ru-RU">
                <a:latin typeface="Calibri"/>
                <a:cs typeface="+mn-cs"/>
              </a:rPr>
              <a:pPr>
                <a:defRPr/>
              </a:pPr>
              <a:t>6</a:t>
            </a:fld>
            <a:endParaRPr lang="ru-RU"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9306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Название 1"/>
          <p:cNvSpPr txBox="1">
            <a:spLocks/>
          </p:cNvSpPr>
          <p:nvPr/>
        </p:nvSpPr>
        <p:spPr bwMode="auto">
          <a:xfrm>
            <a:off x="690563" y="84139"/>
            <a:ext cx="6720890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1" i="0" u="none" strike="noStrike" kern="1200" cap="none" spc="0" normalizeH="0" baseline="0" noProof="0" dirty="0">
              <a:ln>
                <a:noFill/>
              </a:ln>
              <a:solidFill>
                <a:srgbClr val="003085"/>
              </a:solidFill>
              <a:effectLst/>
              <a:uLnTx/>
              <a:uFillTx/>
              <a:latin typeface="Pancetta Serif Pro Regular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6"/>
          <p:cNvSpPr/>
          <p:nvPr/>
        </p:nvSpPr>
        <p:spPr>
          <a:xfrm>
            <a:off x="1868069" y="765321"/>
            <a:ext cx="10081313" cy="863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Федеральные</a:t>
            </a:r>
            <a:r>
              <a:rPr kumimoji="1" lang="ru-RU" sz="1400" b="1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законы:  </a:t>
            </a:r>
            <a:r>
              <a:rPr lang="ru-RU" sz="1400" b="1" dirty="0"/>
              <a:t>№238-ФЗ «О независимой оценке квалификаций», </a:t>
            </a:r>
            <a:r>
              <a:rPr lang="ru-RU" sz="1400" b="1" dirty="0">
                <a:solidFill>
                  <a:schemeClr val="bg1"/>
                </a:solidFill>
                <a:cs typeface="Arial" panose="020B0604020202020204" pitchFamily="34" charset="0"/>
              </a:rPr>
              <a:t>№239-ФЗ «О внесении изменений в Трудовой кодекс Российской Федерации в связи с принятием ФЗ «О независимой оценке квалификаций», №251-ФЗ «О внесении изменений в Налоговый кодекс РФ в связи  принятием ФЗ «О независимой оценке квалификаций»</a:t>
            </a:r>
            <a:endParaRPr lang="ru-RU" sz="1400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10000"/>
          </a:blip>
          <a:stretch>
            <a:fillRect/>
          </a:stretch>
        </p:blipFill>
        <p:spPr>
          <a:xfrm>
            <a:off x="191383" y="918589"/>
            <a:ext cx="1511727" cy="766391"/>
          </a:xfrm>
          <a:prstGeom prst="rect">
            <a:avLst/>
          </a:prstGeom>
        </p:spPr>
      </p:pic>
      <p:sp>
        <p:nvSpPr>
          <p:cNvPr id="17" name="Прямоугольник: скругленные углы 16"/>
          <p:cNvSpPr/>
          <p:nvPr/>
        </p:nvSpPr>
        <p:spPr>
          <a:xfrm>
            <a:off x="261005" y="1729463"/>
            <a:ext cx="11629514" cy="59774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/>
              <a:t>Указ Президента Российской Федерации от 18.12.2016 № 676 "О внесении изменений в Положение о Национальном совете при Президенте Российской Федерации по профессиональным квалификациям и в состав этого Совета, утвержденные Указом Президента Российской Федерации от 16 апреля 2014 г. № 249"</a:t>
            </a:r>
            <a:endParaRPr lang="ru-RU" sz="1200" b="1" kern="0" dirty="0">
              <a:solidFill>
                <a:schemeClr val="bg1"/>
              </a:solidFill>
            </a:endParaRPr>
          </a:p>
        </p:txBody>
      </p:sp>
      <p:sp>
        <p:nvSpPr>
          <p:cNvPr id="18" name="Прямоугольник: скругленные углы 17"/>
          <p:cNvSpPr/>
          <p:nvPr/>
        </p:nvSpPr>
        <p:spPr>
          <a:xfrm>
            <a:off x="261005" y="2354147"/>
            <a:ext cx="11629514" cy="41977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/>
              <a:t>Постановление Правительства РФ от 16 ноября 2016 г. N 1204 "Об утверждении Правил проведения центром оценки квалификаций независимой оценки квалификации в форме профессионального экзамена"</a:t>
            </a:r>
            <a:endParaRPr lang="ru-RU" sz="1200" kern="0" dirty="0">
              <a:solidFill>
                <a:schemeClr val="bg1"/>
              </a:solidFill>
            </a:endParaRPr>
          </a:p>
        </p:txBody>
      </p:sp>
      <p:sp>
        <p:nvSpPr>
          <p:cNvPr id="19" name="Прямоугольник: скругленные углы 18"/>
          <p:cNvSpPr/>
          <p:nvPr/>
        </p:nvSpPr>
        <p:spPr>
          <a:xfrm>
            <a:off x="3573805" y="5650691"/>
            <a:ext cx="8341539" cy="23017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ru-RU" sz="1100" b="1" kern="0" dirty="0">
                <a:solidFill>
                  <a:schemeClr val="tx1"/>
                </a:solidFill>
                <a:latin typeface="Calibri"/>
              </a:rPr>
              <a:t>ПОЛОЖЕНИЕ О РАЗРАБОТКЕ ОЦЕНОЧНЫХ СРЕДСТВ ДЛЯ ПРОВЕДЕНИЯ НЕЗАВИСИМОЙ ОЦЕНКИ КВАЛИФИКАЦИИ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72479" y="2725940"/>
            <a:ext cx="5170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</a:rPr>
              <a:t>Приказы Минтруда России об утверждении:</a:t>
            </a:r>
          </a:p>
        </p:txBody>
      </p:sp>
      <p:sp>
        <p:nvSpPr>
          <p:cNvPr id="21" name="Прямоугольник: скругленные углы 5"/>
          <p:cNvSpPr/>
          <p:nvPr/>
        </p:nvSpPr>
        <p:spPr>
          <a:xfrm>
            <a:off x="1773371" y="3278145"/>
            <a:ext cx="10117317" cy="55042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ru-RU" sz="1100" b="1" kern="0" dirty="0">
                <a:solidFill>
                  <a:schemeClr val="tx1"/>
                </a:solidFill>
                <a:latin typeface="Calibri"/>
              </a:rPr>
              <a:t>ПОРЯДОК НАДЕЛЕНИЯ СОВЕТА ПО ПРОФЕССИОНАЛЬНЫМ КВАЛИФИКАЦИЯМ ПОЛНОМОЧИЯМИ ПО ОРГАНИЗАЦИИ ПРОВЕДЕНИЯ НЕЗАВИСИМОЙ ОЦЕНКИ КВАЛИФИКАЦИИ ПО ОПРЕДЕЛЕННОМУ ВИДУ ПРОФЕССИОНАЛЬНОЙ ДЕЯТЕЛЬНОСТИ И ПРЕКРАЩЕНИЯ ЭТИХ ПОЛНОМОЧИЙ</a:t>
            </a:r>
          </a:p>
        </p:txBody>
      </p:sp>
      <p:sp>
        <p:nvSpPr>
          <p:cNvPr id="22" name="Скругленный прямоугольник 13"/>
          <p:cNvSpPr/>
          <p:nvPr/>
        </p:nvSpPr>
        <p:spPr>
          <a:xfrm>
            <a:off x="1989422" y="4976051"/>
            <a:ext cx="9938398" cy="64785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defTabSz="91412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ПОЛОЖЕНИЕ  О РАЗРАБОТКЕ НАИМЕНОВАНИЙ КВАЛИФИКАЦИЙ И ТРЕБОВАНИЙ К КВАЛИФИКАЦИИ, НА СООТВЕТСТВИЕ КОТОРЫМ ПРОВОДИТСЯ НЕЗАВИСИМАЯ ОЦЕНКА КВАЛИФИКАЦИИ, С УКАЗАНИЕМ СРОКОВ ДЕЙСТВИЯ СВИДЕТЕЛЬСТВ О КВАЛИФИКАЦИИ И ДОКУМЕНТОВ, НЕОБХОДИМЫХ ДЛЯ ПРОХОЖДЕНИЯ СОИСКАТЕЛЕМ ПРОФЕССИОНАЛЬНОГО ЭКЗАМЕНА ПО СООТВЕТСТВУЮЩЕЙ КВАЛИФИКАЦИИ</a:t>
            </a:r>
          </a:p>
        </p:txBody>
      </p:sp>
      <p:sp>
        <p:nvSpPr>
          <p:cNvPr id="23" name="Скругленный прямоугольник 12"/>
          <p:cNvSpPr/>
          <p:nvPr/>
        </p:nvSpPr>
        <p:spPr>
          <a:xfrm>
            <a:off x="1944254" y="3828571"/>
            <a:ext cx="5446472" cy="70911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defTabSz="91412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ПОЛОЖЕНИЕ О ТРЕБОВАНИЯХ К ЦЕНТРАМ ОЦЕНКИ КВАЛИФИКАЦИЙ И ПОРЯДКЕ ОТБОРА ОРГАНИЗАЦИЙ ДЛЯ НАДЕЛЕНИЯ ИХ ПОЛНОМОЧИЯМИ ПО ПРОВЕДЕНИЮ НЕЗАВИСИМОЙ ОЦЕНКИ КВАЛИФИКАЦИИ И ПРЕКРАЩЕНИЯ ЭТИХ ПОЛНОМОЧИЙ</a:t>
            </a:r>
          </a:p>
        </p:txBody>
      </p:sp>
      <p:sp>
        <p:nvSpPr>
          <p:cNvPr id="24" name="Прямоугольник: скругленные углы 23"/>
          <p:cNvSpPr/>
          <p:nvPr/>
        </p:nvSpPr>
        <p:spPr>
          <a:xfrm>
            <a:off x="1773370" y="2983939"/>
            <a:ext cx="10117317" cy="30107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defTabSz="91412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ПРИМЕРНОЕ ПОЛОЖЕНИЕ</a:t>
            </a:r>
            <a:r>
              <a:rPr kumimoji="0" lang="ru-RU" sz="11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 СОВЕТЕ ПО ПРОФЕССИОНАЛЬНЫМ КВАЛИФИКАЦИЯМ </a:t>
            </a:r>
          </a:p>
        </p:txBody>
      </p:sp>
      <p:sp>
        <p:nvSpPr>
          <p:cNvPr id="26" name="Прямоугольник: скругленные углы 3"/>
          <p:cNvSpPr/>
          <p:nvPr/>
        </p:nvSpPr>
        <p:spPr>
          <a:xfrm>
            <a:off x="3645822" y="4534950"/>
            <a:ext cx="8272500" cy="4319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defTabSz="91412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ПОЛОЖЕНИЕ</a:t>
            </a:r>
            <a:r>
              <a:rPr kumimoji="0" lang="ru-RU" sz="11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ОБ АПЕЛЛЯЦИОННОЙ КОМИССИИ ПО РАССМОТРЕНИЮ ЖАЛОБ, СВЯЗАННЫХ С РЕЗУЛЬТАТАМИ ПРОХОЖДЕНИЯ ПРОФЕССИОНАЛЬНОГО ЭКЗАМЕНА И ВЫДАЧЕЙ СВИДЕТЕЛЬСТВА О КВАЛИФИКАЦИИ</a:t>
            </a:r>
          </a:p>
        </p:txBody>
      </p:sp>
      <p:sp>
        <p:nvSpPr>
          <p:cNvPr id="27" name="Прямоугольник: скругленные углы 26"/>
          <p:cNvSpPr/>
          <p:nvPr/>
        </p:nvSpPr>
        <p:spPr>
          <a:xfrm>
            <a:off x="1989422" y="5866642"/>
            <a:ext cx="3888938" cy="53987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defTabSz="91412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ПРАВИЛА</a:t>
            </a:r>
            <a:r>
              <a:rPr kumimoji="0" lang="ru-RU" sz="11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ФОРМИРОВАНИЯ И ВЕДЕНИЯ РЕЕСТРА СВЕДЕНИЙ О ПРОВЕДЕНИИ НЕЗАВИСИМОЙ</a:t>
            </a:r>
            <a:r>
              <a:rPr kumimoji="0" lang="ru-RU" sz="11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ОЦЕНКИ КВАЛИФИКАЦИИ И ДОСТУПА К СВЕДЕНИЯМ, СОДЕРЖАЩИМСЯ В РЕЕСТРЕ</a:t>
            </a:r>
          </a:p>
        </p:txBody>
      </p:sp>
      <p:sp>
        <p:nvSpPr>
          <p:cNvPr id="30" name="Скругленный прямоугольник 7"/>
          <p:cNvSpPr/>
          <p:nvPr/>
        </p:nvSpPr>
        <p:spPr>
          <a:xfrm>
            <a:off x="5796755" y="5866642"/>
            <a:ext cx="2818266" cy="55719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defTabSz="91412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ПЕРЕЧЕНЬ СВЕДЕНИЙ, СОДЕРЖАЩИХСЯ В РЕЕСТРЕ СВЕДЕНИЙ  О ПРОВЕДЕНИИ НЕЗАВИСИМОЙ ОЦЕНКИ КВАЛИФИКАЦИИ</a:t>
            </a:r>
          </a:p>
        </p:txBody>
      </p:sp>
      <p:sp>
        <p:nvSpPr>
          <p:cNvPr id="31" name="Скругленный прямоугольник 17"/>
          <p:cNvSpPr/>
          <p:nvPr/>
        </p:nvSpPr>
        <p:spPr>
          <a:xfrm>
            <a:off x="9047126" y="3815116"/>
            <a:ext cx="2844387" cy="68384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defTabSz="91412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ПОРЯДОК </a:t>
            </a:r>
            <a:r>
              <a:rPr kumimoji="0" lang="ru-RU" sz="11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ОСУЩЕСТВЛЕНИЯ МОНИТОРИНГА И КОНТРОЛЯ В СФЕРЕ </a:t>
            </a:r>
            <a:r>
              <a:rPr kumimoji="0" lang="ru-RU" sz="11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НЕЗАВИСИМОЙ ОЦЕНКИ КВАЛИФИКАЦИИ</a:t>
            </a:r>
          </a:p>
        </p:txBody>
      </p:sp>
      <p:sp>
        <p:nvSpPr>
          <p:cNvPr id="32" name="Скругленный прямоугольник 16"/>
          <p:cNvSpPr/>
          <p:nvPr/>
        </p:nvSpPr>
        <p:spPr>
          <a:xfrm>
            <a:off x="3213718" y="6442509"/>
            <a:ext cx="2736660" cy="35313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defTabSz="91412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ФОРМА ЗАКЛЮЧЕНИЯ О ПРОХОЖДЕНИИ ПРОФЕССИОНАЛЬНОГО ЭКЗАМЕНА</a:t>
            </a:r>
          </a:p>
        </p:txBody>
      </p:sp>
      <p:sp>
        <p:nvSpPr>
          <p:cNvPr id="33" name="Скругленный прямоугольник 15"/>
          <p:cNvSpPr/>
          <p:nvPr/>
        </p:nvSpPr>
        <p:spPr>
          <a:xfrm>
            <a:off x="8975107" y="6442508"/>
            <a:ext cx="2932224" cy="36610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defTabSz="91412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ФОРМА  БЛАНКА СВИДЕТЕЛЬСТВА О КВАЛИФИКАЦИИ 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61005" y="2951317"/>
            <a:ext cx="1512365" cy="863896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Приказ № 758н от 19 декабря 2016 года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261005" y="3815117"/>
            <a:ext cx="1656400" cy="719833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Приказ № 759н от 19 декабря 2016 года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7416966" y="3815116"/>
            <a:ext cx="1656400" cy="683842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Приказ № 729н от 14 декабря 2016 года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261005" y="4534950"/>
            <a:ext cx="3384441" cy="4319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Приказ № 701н от  01 декабря 2016 года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261005" y="4966850"/>
            <a:ext cx="1728417" cy="64785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Приказ № 726н от 12 декабря 2016 года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261005" y="5650692"/>
            <a:ext cx="3312799" cy="215950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Приказ № 601н от  01 ноября 2016 года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261005" y="5866641"/>
            <a:ext cx="1728417" cy="57593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Приказ № 649н от 1</a:t>
            </a:r>
            <a:r>
              <a:rPr lang="en-US" sz="1200" dirty="0"/>
              <a:t>5</a:t>
            </a:r>
            <a:r>
              <a:rPr lang="ru-RU" sz="1200" dirty="0"/>
              <a:t> ноября 2016 года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261005" y="6442508"/>
            <a:ext cx="3024730" cy="359957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Приказ № 725н от  12 декабря 2016 года</a:t>
            </a: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5950378" y="6442508"/>
            <a:ext cx="3024730" cy="35995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</a:rPr>
              <a:t>ТЕХНИЧЕСКИЕ ТРЕБОВАНИЯ, ПОРЯДОК ЗАПОЛНЕНИЯ</a:t>
            </a: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8615021" y="5866641"/>
            <a:ext cx="1728417" cy="575931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Приказ № 706н от 02 декабря 2016 года</a:t>
            </a: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10271420" y="5876705"/>
            <a:ext cx="1656400" cy="57593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/>
              <a:t>ОБРАЗЕЦ ЗАЯВЛЕНИЯ И ПОРЯДОК ЕГО ПОДАЧИ</a:t>
            </a:r>
          </a:p>
        </p:txBody>
      </p:sp>
      <p:sp>
        <p:nvSpPr>
          <p:cNvPr id="34" name="Название 1"/>
          <p:cNvSpPr txBox="1">
            <a:spLocks/>
          </p:cNvSpPr>
          <p:nvPr/>
        </p:nvSpPr>
        <p:spPr bwMode="auto">
          <a:xfrm>
            <a:off x="239150" y="84138"/>
            <a:ext cx="9017391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457200" lvl="0" indent="-457200">
              <a:spcBef>
                <a:spcPct val="0"/>
              </a:spcBef>
              <a:buNone/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Calibri"/>
              </a:rPr>
              <a:t>НОРМАТИВНАЯ БАЗА</a:t>
            </a:r>
          </a:p>
        </p:txBody>
      </p:sp>
    </p:spTree>
    <p:extLst>
      <p:ext uri="{BB962C8B-B14F-4D97-AF65-F5344CB8AC3E}">
        <p14:creationId xmlns:p14="http://schemas.microsoft.com/office/powerpoint/2010/main" val="504892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E6D57CC3-9808-4DCC-A7BC-7D784CD27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5EB63E-DC68-42FB-9ECA-8AF6C9A29FAB}" type="slidenum">
              <a:rPr lang="ru-RU" altLang="ru-RU" smtClean="0"/>
              <a:pPr>
                <a:defRPr/>
              </a:pPr>
              <a:t>8</a:t>
            </a:fld>
            <a:endParaRPr lang="ru-RU" altLang="ru-RU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D7678892-F90E-46C0-9A29-7C8AD75BCA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260419"/>
              </p:ext>
            </p:extLst>
          </p:nvPr>
        </p:nvGraphicFramePr>
        <p:xfrm>
          <a:off x="497149" y="997119"/>
          <a:ext cx="8780016" cy="5541793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949911">
                  <a:extLst>
                    <a:ext uri="{9D8B030D-6E8A-4147-A177-3AD203B41FA5}">
                      <a16:colId xmlns:a16="http://schemas.microsoft.com/office/drawing/2014/main" val="1379633224"/>
                    </a:ext>
                  </a:extLst>
                </a:gridCol>
                <a:gridCol w="4445039">
                  <a:extLst>
                    <a:ext uri="{9D8B030D-6E8A-4147-A177-3AD203B41FA5}">
                      <a16:colId xmlns:a16="http://schemas.microsoft.com/office/drawing/2014/main" val="3422371376"/>
                    </a:ext>
                  </a:extLst>
                </a:gridCol>
                <a:gridCol w="1692533">
                  <a:extLst>
                    <a:ext uri="{9D8B030D-6E8A-4147-A177-3AD203B41FA5}">
                      <a16:colId xmlns:a16="http://schemas.microsoft.com/office/drawing/2014/main" val="2894803297"/>
                    </a:ext>
                  </a:extLst>
                </a:gridCol>
                <a:gridCol w="130063">
                  <a:extLst>
                    <a:ext uri="{9D8B030D-6E8A-4147-A177-3AD203B41FA5}">
                      <a16:colId xmlns:a16="http://schemas.microsoft.com/office/drawing/2014/main" val="3380512388"/>
                    </a:ext>
                  </a:extLst>
                </a:gridCol>
                <a:gridCol w="1562470">
                  <a:extLst>
                    <a:ext uri="{9D8B030D-6E8A-4147-A177-3AD203B41FA5}">
                      <a16:colId xmlns:a16="http://schemas.microsoft.com/office/drawing/2014/main" val="1128542411"/>
                    </a:ext>
                  </a:extLst>
                </a:gridCol>
              </a:tblGrid>
              <a:tr h="37830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№ п/п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Наименование совета по профессиональным квалификациям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Сведения о выданных свидетельствах о квалификации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extLst>
                  <a:ext uri="{0D108BD9-81ED-4DB2-BD59-A6C34878D82A}">
                    <a16:rowId xmlns:a16="http://schemas.microsoft.com/office/drawing/2014/main" val="143049317"/>
                  </a:ext>
                </a:extLst>
              </a:tr>
              <a:tr h="8130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Поступили для внесения в реестр</a:t>
                      </a:r>
                    </a:p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(на рассмотрении НАРК)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err="1">
                          <a:effectLst/>
                          <a:latin typeface="+mn-lt"/>
                        </a:rPr>
                        <a:t>Валидированы</a:t>
                      </a:r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 НАРК </a:t>
                      </a:r>
                      <a:br>
                        <a:rPr lang="ru-RU" sz="1800" u="none" strike="noStrike" dirty="0">
                          <a:effectLst/>
                          <a:latin typeface="+mn-lt"/>
                        </a:rPr>
                      </a:b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(в открытом доступе)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Валидированы НАРК </a:t>
                      </a:r>
                      <a:br>
                        <a:rPr lang="ru-RU" sz="1800" u="none" strike="noStrike">
                          <a:effectLst/>
                          <a:latin typeface="+mn-lt"/>
                        </a:rPr>
                      </a:br>
                      <a:r>
                        <a:rPr lang="ru-RU" sz="1200" u="none" strike="noStrike">
                          <a:effectLst/>
                          <a:latin typeface="+mn-lt"/>
                        </a:rPr>
                        <a:t>(в открытом доступе)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extLst>
                  <a:ext uri="{0D108BD9-81ED-4DB2-BD59-A6C34878D82A}">
                    <a16:rowId xmlns:a16="http://schemas.microsoft.com/office/drawing/2014/main" val="3629061194"/>
                  </a:ext>
                </a:extLst>
              </a:tr>
              <a:tr h="241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СПК финансового рынка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252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205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205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extLst>
                  <a:ext uri="{0D108BD9-81ED-4DB2-BD59-A6C34878D82A}">
                    <a16:rowId xmlns:a16="http://schemas.microsoft.com/office/drawing/2014/main" val="2324521114"/>
                  </a:ext>
                </a:extLst>
              </a:tr>
              <a:tr h="241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СПК в наноиндустрии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29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21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21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extLst>
                  <a:ext uri="{0D108BD9-81ED-4DB2-BD59-A6C34878D82A}">
                    <a16:rowId xmlns:a16="http://schemas.microsoft.com/office/drawing/2014/main" val="3073456751"/>
                  </a:ext>
                </a:extLst>
              </a:tr>
              <a:tr h="4330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СПК в жилищно-коммунальном хозяйстве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36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32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32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extLst>
                  <a:ext uri="{0D108BD9-81ED-4DB2-BD59-A6C34878D82A}">
                    <a16:rowId xmlns:a16="http://schemas.microsoft.com/office/drawing/2014/main" val="2411251011"/>
                  </a:ext>
                </a:extLst>
              </a:tr>
              <a:tr h="6248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4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СПК на железнодорожном транспорте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421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418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418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extLst>
                  <a:ext uri="{0D108BD9-81ED-4DB2-BD59-A6C34878D82A}">
                    <a16:rowId xmlns:a16="http://schemas.microsoft.com/office/drawing/2014/main" val="4029935168"/>
                  </a:ext>
                </a:extLst>
              </a:tr>
              <a:tr h="8558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5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СПК в лифтовой отрасли, сфере подъемных сооружений и вертикального транспорта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393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100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100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extLst>
                  <a:ext uri="{0D108BD9-81ED-4DB2-BD59-A6C34878D82A}">
                    <a16:rowId xmlns:a16="http://schemas.microsoft.com/office/drawing/2014/main" val="468637192"/>
                  </a:ext>
                </a:extLst>
              </a:tr>
              <a:tr h="241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6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СПК в машиностроении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i="1" u="none" strike="noStrike" dirty="0">
                          <a:effectLst/>
                          <a:latin typeface="+mn-lt"/>
                        </a:rPr>
                        <a:t>Вводятся данные (режим апробации)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extLst>
                  <a:ext uri="{0D108BD9-81ED-4DB2-BD59-A6C34878D82A}">
                    <a16:rowId xmlns:a16="http://schemas.microsoft.com/office/drawing/2014/main" val="1125370261"/>
                  </a:ext>
                </a:extLst>
              </a:tr>
              <a:tr h="241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СПК индустрии красоты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Вводятся данные (режим апробации)</a:t>
                      </a:r>
                      <a:endParaRPr kumimoji="0" lang="ru-RU" sz="14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59" marR="8559" marT="8559" marB="41083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extLst>
                  <a:ext uri="{0D108BD9-81ED-4DB2-BD59-A6C34878D82A}">
                    <a16:rowId xmlns:a16="http://schemas.microsoft.com/office/drawing/2014/main" val="1952397989"/>
                  </a:ext>
                </a:extLst>
              </a:tr>
              <a:tr h="213973"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extLst>
                  <a:ext uri="{0D108BD9-81ED-4DB2-BD59-A6C34878D82A}">
                    <a16:rowId xmlns:a16="http://schemas.microsoft.com/office/drawing/2014/main" val="500347211"/>
                  </a:ext>
                </a:extLst>
              </a:tr>
              <a:tr h="241362"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Всего: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1131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776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59" marR="8559" marT="8559" marB="41083" anchor="ctr"/>
                </a:tc>
                <a:extLst>
                  <a:ext uri="{0D108BD9-81ED-4DB2-BD59-A6C34878D82A}">
                    <a16:rowId xmlns:a16="http://schemas.microsoft.com/office/drawing/2014/main" val="3522880241"/>
                  </a:ext>
                </a:extLst>
              </a:tr>
            </a:tbl>
          </a:graphicData>
        </a:graphic>
      </p:graphicFrame>
      <p:sp>
        <p:nvSpPr>
          <p:cNvPr id="4" name="Название 1">
            <a:extLst>
              <a:ext uri="{FF2B5EF4-FFF2-40B4-BE49-F238E27FC236}">
                <a16:creationId xmlns:a16="http://schemas.microsoft.com/office/drawing/2014/main" id="{DD8DE1F4-5E44-413B-92B2-CA3ABBF98C78}"/>
              </a:ext>
            </a:extLst>
          </p:cNvPr>
          <p:cNvSpPr txBox="1">
            <a:spLocks/>
          </p:cNvSpPr>
          <p:nvPr/>
        </p:nvSpPr>
        <p:spPr bwMode="auto">
          <a:xfrm>
            <a:off x="97653" y="84138"/>
            <a:ext cx="9179511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4571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alt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3085"/>
                </a:solidFill>
                <a:effectLst/>
                <a:uLnTx/>
                <a:uFillTx/>
                <a:latin typeface="Pancetta Serif Pro Regular" charset="0"/>
                <a:ea typeface="+mn-ea"/>
                <a:cs typeface="Arial" panose="020B0604020202020204" pitchFamily="34" charset="0"/>
              </a:rPr>
              <a:t>ОТРАЖЕНИЕ РЕЗУЛЬТАТОВ ПРОФЕССИОНАЛЬНЫХ ЭКЗАМЕНОВ 2017 года в РЕЕСТРЕ (на дату 18.07.2017)</a:t>
            </a:r>
          </a:p>
        </p:txBody>
      </p:sp>
    </p:spTree>
    <p:extLst>
      <p:ext uri="{BB962C8B-B14F-4D97-AF65-F5344CB8AC3E}">
        <p14:creationId xmlns:p14="http://schemas.microsoft.com/office/powerpoint/2010/main" val="991119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61381"/>
            <a:ext cx="9512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1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Наделение полномочиями ЦОК</a:t>
            </a:r>
          </a:p>
        </p:txBody>
      </p:sp>
      <p:grpSp>
        <p:nvGrpSpPr>
          <p:cNvPr id="2" name="Группа 93"/>
          <p:cNvGrpSpPr/>
          <p:nvPr/>
        </p:nvGrpSpPr>
        <p:grpSpPr>
          <a:xfrm>
            <a:off x="621093" y="1125278"/>
            <a:ext cx="11234711" cy="5337215"/>
            <a:chOff x="621012" y="1125538"/>
            <a:chExt cx="11233248" cy="5338451"/>
          </a:xfrm>
        </p:grpSpPr>
        <p:cxnSp>
          <p:nvCxnSpPr>
            <p:cNvPr id="139" name="Прямая со стрелкой 138"/>
            <p:cNvCxnSpPr/>
            <p:nvPr/>
          </p:nvCxnSpPr>
          <p:spPr>
            <a:xfrm>
              <a:off x="1917155" y="1557586"/>
              <a:ext cx="0" cy="144016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Прямая со стрелкой 90"/>
            <p:cNvCxnSpPr/>
            <p:nvPr/>
          </p:nvCxnSpPr>
          <p:spPr>
            <a:xfrm flipV="1">
              <a:off x="5301531" y="1557586"/>
              <a:ext cx="0" cy="144016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Группа 67"/>
            <p:cNvGrpSpPr/>
            <p:nvPr/>
          </p:nvGrpSpPr>
          <p:grpSpPr>
            <a:xfrm>
              <a:off x="621012" y="1125538"/>
              <a:ext cx="11233248" cy="5338451"/>
              <a:chOff x="1341091" y="1125538"/>
              <a:chExt cx="10644096" cy="5338451"/>
            </a:xfrm>
          </p:grpSpPr>
          <p:cxnSp>
            <p:nvCxnSpPr>
              <p:cNvPr id="136" name="Прямая со стрелкой 135"/>
              <p:cNvCxnSpPr/>
              <p:nvPr/>
            </p:nvCxnSpPr>
            <p:spPr>
              <a:xfrm>
                <a:off x="2842181" y="1557586"/>
                <a:ext cx="0" cy="144016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" name="Скругленный прямоугольник 4"/>
              <p:cNvSpPr/>
              <p:nvPr/>
            </p:nvSpPr>
            <p:spPr>
              <a:xfrm>
                <a:off x="2432792" y="1125538"/>
                <a:ext cx="9296487" cy="432048"/>
              </a:xfrm>
              <a:prstGeom prst="round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ru-RU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Организация – заявитель (юридическое лицо) </a:t>
                </a:r>
              </a:p>
            </p:txBody>
          </p:sp>
          <p:sp>
            <p:nvSpPr>
              <p:cNvPr id="7" name="Прямоугольник: скругленные углы 386"/>
              <p:cNvSpPr>
                <a:spLocks noChangeArrowheads="1"/>
              </p:cNvSpPr>
              <p:nvPr/>
            </p:nvSpPr>
            <p:spPr bwMode="auto">
              <a:xfrm>
                <a:off x="1341091" y="2133650"/>
                <a:ext cx="720080" cy="299657"/>
              </a:xfrm>
              <a:prstGeom prst="roundRect">
                <a:avLst>
                  <a:gd name="adj" fmla="val 16667"/>
                </a:avLst>
              </a:prstGeom>
              <a:solidFill>
                <a:schemeClr val="accent1">
                  <a:lumMod val="75000"/>
                </a:schemeClr>
              </a:solidFill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ea typeface="Calibri" pitchFamily="34" charset="0"/>
                    <a:cs typeface="Times New Roman" pitchFamily="18" charset="0"/>
                  </a:rPr>
                  <a:t>СПК</a:t>
                </a:r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3285307" y="2997746"/>
                <a:ext cx="2078869" cy="936104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ru-RU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" name="Прямоугольник 8"/>
              <p:cNvSpPr/>
              <p:nvPr/>
            </p:nvSpPr>
            <p:spPr>
              <a:xfrm>
                <a:off x="5399999" y="2997746"/>
                <a:ext cx="2205788" cy="936104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ru-RU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Документарная / выездная проверка</a:t>
                </a:r>
              </a:p>
            </p:txBody>
          </p:sp>
          <p:sp>
            <p:nvSpPr>
              <p:cNvPr id="10" name="Стрелка вправо 9"/>
              <p:cNvSpPr/>
              <p:nvPr/>
            </p:nvSpPr>
            <p:spPr>
              <a:xfrm>
                <a:off x="10486107" y="2520000"/>
                <a:ext cx="936104" cy="1872000"/>
              </a:xfrm>
              <a:prstGeom prst="rightArrow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ru-RU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Информирование</a:t>
                </a:r>
              </a:p>
            </p:txBody>
          </p:sp>
          <p:sp>
            <p:nvSpPr>
              <p:cNvPr id="11" name="Прямоугольник: скругленные углы 386"/>
              <p:cNvSpPr>
                <a:spLocks noChangeArrowheads="1"/>
              </p:cNvSpPr>
              <p:nvPr/>
            </p:nvSpPr>
            <p:spPr bwMode="auto">
              <a:xfrm>
                <a:off x="8267931" y="2205658"/>
                <a:ext cx="720080" cy="299657"/>
              </a:xfrm>
              <a:prstGeom prst="roundRect">
                <a:avLst>
                  <a:gd name="adj" fmla="val 16667"/>
                </a:avLst>
              </a:prstGeom>
              <a:solidFill>
                <a:schemeClr val="accent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ea typeface="Calibri" pitchFamily="34" charset="0"/>
                    <a:cs typeface="Times New Roman" pitchFamily="18" charset="0"/>
                  </a:rPr>
                  <a:t>СПК</a:t>
                </a:r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13" name="Прямоугольник: скругленные углы 316"/>
              <p:cNvSpPr>
                <a:spLocks noChangeArrowheads="1"/>
              </p:cNvSpPr>
              <p:nvPr/>
            </p:nvSpPr>
            <p:spPr bwMode="auto">
              <a:xfrm>
                <a:off x="4680000" y="2421682"/>
                <a:ext cx="677751" cy="319461"/>
              </a:xfrm>
              <a:prstGeom prst="roundRect">
                <a:avLst>
                  <a:gd name="adj" fmla="val 16667"/>
                </a:avLst>
              </a:prstGeom>
              <a:solidFill>
                <a:schemeClr val="accent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ea typeface="Calibri" pitchFamily="34" charset="0"/>
                    <a:cs typeface="Times New Roman" pitchFamily="18" charset="0"/>
                  </a:rPr>
                  <a:t>СПК</a:t>
                </a:r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cxnSp>
            <p:nvCxnSpPr>
              <p:cNvPr id="15" name="Прямая со стрелкой 14"/>
              <p:cNvCxnSpPr/>
              <p:nvPr/>
            </p:nvCxnSpPr>
            <p:spPr>
              <a:xfrm>
                <a:off x="2988000" y="1557586"/>
                <a:ext cx="0" cy="1044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Прямоугольник: загнутый угол 281"/>
              <p:cNvSpPr>
                <a:spLocks noChangeArrowheads="1"/>
              </p:cNvSpPr>
              <p:nvPr/>
            </p:nvSpPr>
            <p:spPr bwMode="auto">
              <a:xfrm>
                <a:off x="2232000" y="1656000"/>
                <a:ext cx="1080120" cy="432000"/>
              </a:xfrm>
              <a:prstGeom prst="foldedCorner">
                <a:avLst>
                  <a:gd name="adj" fmla="val 16667"/>
                </a:avLst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Calibri" pitchFamily="34" charset="0"/>
                    <a:cs typeface="Times New Roman" pitchFamily="18" charset="0"/>
                  </a:rPr>
                  <a:t>Заявление в СПК, включая документы и информацию</a:t>
                </a:r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16" name="Прямая со стрелкой 437"/>
              <p:cNvSpPr>
                <a:spLocks noChangeShapeType="1"/>
              </p:cNvSpPr>
              <p:nvPr/>
            </p:nvSpPr>
            <p:spPr bwMode="auto">
              <a:xfrm>
                <a:off x="2421210" y="5724436"/>
                <a:ext cx="8946629" cy="45719"/>
              </a:xfrm>
              <a:prstGeom prst="straightConnector1">
                <a:avLst/>
              </a:prstGeom>
              <a:noFill/>
              <a:ln w="28575">
                <a:solidFill>
                  <a:srgbClr val="0070C0"/>
                </a:solidFill>
                <a:miter lim="800000"/>
                <a:headEnd type="none" w="med" len="med"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pic>
            <p:nvPicPr>
              <p:cNvPr id="19" name="Рисунок 459" descr="White flag icon.sv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925267" y="5734050"/>
                <a:ext cx="256715" cy="729939"/>
              </a:xfrm>
              <a:prstGeom prst="rect">
                <a:avLst/>
              </a:prstGeom>
              <a:noFill/>
            </p:spPr>
          </p:pic>
          <p:pic>
            <p:nvPicPr>
              <p:cNvPr id="21" name="Рисунок 459" descr="White flag icon.sv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298510" y="5734050"/>
                <a:ext cx="204694" cy="582024"/>
              </a:xfrm>
              <a:prstGeom prst="rect">
                <a:avLst/>
              </a:prstGeom>
              <a:noFill/>
            </p:spPr>
          </p:pic>
          <p:cxnSp>
            <p:nvCxnSpPr>
              <p:cNvPr id="22" name="Прямая соединительная линия 21"/>
              <p:cNvCxnSpPr/>
              <p:nvPr/>
            </p:nvCxnSpPr>
            <p:spPr>
              <a:xfrm flipH="1">
                <a:off x="5373539" y="2997746"/>
                <a:ext cx="12742" cy="2736304"/>
              </a:xfrm>
              <a:prstGeom prst="line">
                <a:avLst/>
              </a:prstGeom>
              <a:ln w="28575"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единительная линия 23"/>
              <p:cNvCxnSpPr/>
              <p:nvPr/>
            </p:nvCxnSpPr>
            <p:spPr>
              <a:xfrm flipH="1">
                <a:off x="7632000" y="3141762"/>
                <a:ext cx="12742" cy="2590494"/>
              </a:xfrm>
              <a:prstGeom prst="line">
                <a:avLst/>
              </a:prstGeom>
              <a:ln w="28575"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5" name="Рисунок 459" descr="White flag icon.sv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43054" y="5734050"/>
                <a:ext cx="211787" cy="576063"/>
              </a:xfrm>
              <a:prstGeom prst="rect">
                <a:avLst/>
              </a:prstGeom>
              <a:noFill/>
            </p:spPr>
          </p:pic>
          <p:sp>
            <p:nvSpPr>
              <p:cNvPr id="26" name="Выноска 1 25"/>
              <p:cNvSpPr/>
              <p:nvPr/>
            </p:nvSpPr>
            <p:spPr>
              <a:xfrm>
                <a:off x="4221411" y="3528000"/>
                <a:ext cx="1008112" cy="360000"/>
              </a:xfrm>
              <a:prstGeom prst="borderCallout1">
                <a:avLst>
                  <a:gd name="adj1" fmla="val 44908"/>
                  <a:gd name="adj2" fmla="val -3577"/>
                  <a:gd name="adj3" fmla="val -23046"/>
                  <a:gd name="adj4" fmla="val -24065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ru-RU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Полнота и достоверность</a:t>
                </a:r>
              </a:p>
            </p:txBody>
          </p:sp>
          <p:sp>
            <p:nvSpPr>
              <p:cNvPr id="4" name="Стрелка вправо 3"/>
              <p:cNvSpPr/>
              <p:nvPr/>
            </p:nvSpPr>
            <p:spPr>
              <a:xfrm>
                <a:off x="1413099" y="2520000"/>
                <a:ext cx="2376264" cy="1872000"/>
              </a:xfrm>
              <a:prstGeom prst="rightArrow">
                <a:avLst/>
              </a:prstGeom>
              <a:solidFill>
                <a:schemeClr val="accent1">
                  <a:lumMod val="75000"/>
                </a:schemeClr>
              </a:solidFill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ru-RU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Прием заявлений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4221411" y="3069754"/>
                <a:ext cx="1008112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ru-RU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Arial" panose="020B0604020202020204" pitchFamily="34" charset="0"/>
                  </a:rPr>
                  <a:t>Техническое рассмотрение</a:t>
                </a:r>
              </a:p>
            </p:txBody>
          </p:sp>
          <p:sp>
            <p:nvSpPr>
              <p:cNvPr id="28" name="Блок-схема: решение 27"/>
              <p:cNvSpPr/>
              <p:nvPr/>
            </p:nvSpPr>
            <p:spPr>
              <a:xfrm>
                <a:off x="3717355" y="3285778"/>
                <a:ext cx="432048" cy="360040"/>
              </a:xfrm>
              <a:prstGeom prst="flowChartDecision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ru-RU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?</a:t>
                </a:r>
              </a:p>
            </p:txBody>
          </p:sp>
          <p:sp>
            <p:nvSpPr>
              <p:cNvPr id="29" name="Овал 409"/>
              <p:cNvSpPr>
                <a:spLocks noChangeArrowheads="1"/>
              </p:cNvSpPr>
              <p:nvPr/>
            </p:nvSpPr>
            <p:spPr bwMode="auto">
              <a:xfrm>
                <a:off x="3573339" y="2853730"/>
                <a:ext cx="360040" cy="361075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30" name="Овал 409"/>
              <p:cNvSpPr>
                <a:spLocks noChangeArrowheads="1"/>
              </p:cNvSpPr>
              <p:nvPr/>
            </p:nvSpPr>
            <p:spPr bwMode="auto">
              <a:xfrm>
                <a:off x="4176000" y="2709714"/>
                <a:ext cx="360040" cy="361075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3564000" y="2925738"/>
                <a:ext cx="43204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ru-RU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Arial" panose="020B0604020202020204" pitchFamily="34" charset="0"/>
                  </a:rPr>
                  <a:t>Нет</a:t>
                </a: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4212000" y="2781722"/>
                <a:ext cx="43204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ru-RU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Arial" panose="020B0604020202020204" pitchFamily="34" charset="0"/>
                  </a:rPr>
                  <a:t>Да</a:t>
                </a:r>
              </a:p>
            </p:txBody>
          </p:sp>
          <p:cxnSp>
            <p:nvCxnSpPr>
              <p:cNvPr id="34" name="Прямая соединительная линия 33"/>
              <p:cNvCxnSpPr>
                <a:stCxn id="7" idx="2"/>
              </p:cNvCxnSpPr>
              <p:nvPr/>
            </p:nvCxnSpPr>
            <p:spPr>
              <a:xfrm>
                <a:off x="1701131" y="2433307"/>
                <a:ext cx="9211" cy="564439"/>
              </a:xfrm>
              <a:prstGeom prst="line">
                <a:avLst/>
              </a:prstGeom>
              <a:ln w="571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единительная линия 34"/>
              <p:cNvCxnSpPr/>
              <p:nvPr/>
            </p:nvCxnSpPr>
            <p:spPr>
              <a:xfrm>
                <a:off x="8604594" y="2421682"/>
                <a:ext cx="9211" cy="564439"/>
              </a:xfrm>
              <a:prstGeom prst="line">
                <a:avLst/>
              </a:prstGeom>
              <a:ln w="571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Прямая соединительная линия 35"/>
              <p:cNvCxnSpPr/>
              <p:nvPr/>
            </p:nvCxnSpPr>
            <p:spPr>
              <a:xfrm rot="300000">
                <a:off x="6469361" y="2782220"/>
                <a:ext cx="21164" cy="256603"/>
              </a:xfrm>
              <a:prstGeom prst="line">
                <a:avLst/>
              </a:prstGeom>
              <a:ln w="571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Прямая соединительная линия 38"/>
              <p:cNvCxnSpPr/>
              <p:nvPr/>
            </p:nvCxnSpPr>
            <p:spPr>
              <a:xfrm rot="180000">
                <a:off x="5018876" y="2741143"/>
                <a:ext cx="15707" cy="298051"/>
              </a:xfrm>
              <a:prstGeom prst="line">
                <a:avLst/>
              </a:prstGeom>
              <a:ln w="571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 стрелкой 41"/>
              <p:cNvCxnSpPr>
                <a:stCxn id="28" idx="0"/>
              </p:cNvCxnSpPr>
              <p:nvPr/>
            </p:nvCxnSpPr>
            <p:spPr>
              <a:xfrm flipV="1">
                <a:off x="3933379" y="1557586"/>
                <a:ext cx="0" cy="1728192"/>
              </a:xfrm>
              <a:prstGeom prst="straightConnector1">
                <a:avLst/>
              </a:prstGeom>
              <a:ln>
                <a:solidFill>
                  <a:schemeClr val="accent2">
                    <a:lumMod val="7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Прямая со стрелкой 42"/>
              <p:cNvCxnSpPr/>
              <p:nvPr/>
            </p:nvCxnSpPr>
            <p:spPr>
              <a:xfrm flipV="1">
                <a:off x="4149403" y="1557586"/>
                <a:ext cx="0" cy="1944216"/>
              </a:xfrm>
              <a:prstGeom prst="straightConnector1">
                <a:avLst/>
              </a:prstGeom>
              <a:ln>
                <a:solidFill>
                  <a:srgbClr val="00206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Прямоугольник 404"/>
              <p:cNvSpPr>
                <a:spLocks noChangeArrowheads="1"/>
              </p:cNvSpPr>
              <p:nvPr/>
            </p:nvSpPr>
            <p:spPr bwMode="auto">
              <a:xfrm>
                <a:off x="3357315" y="2277666"/>
                <a:ext cx="765533" cy="258672"/>
              </a:xfrm>
              <a:prstGeom prst="rect">
                <a:avLst/>
              </a:prstGeom>
              <a:solidFill>
                <a:srgbClr val="F2A36E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Calibri" pitchFamily="34" charset="0"/>
                    <a:cs typeface="Times New Roman" pitchFamily="18" charset="0"/>
                  </a:rPr>
                  <a:t>Отклонение</a:t>
                </a:r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46" name="Прямоугольник 404"/>
              <p:cNvSpPr>
                <a:spLocks noChangeArrowheads="1"/>
              </p:cNvSpPr>
              <p:nvPr/>
            </p:nvSpPr>
            <p:spPr bwMode="auto">
              <a:xfrm>
                <a:off x="4005387" y="1701602"/>
                <a:ext cx="936104" cy="50405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Calibri" pitchFamily="34" charset="0"/>
                    <a:cs typeface="Times New Roman" pitchFamily="18" charset="0"/>
                  </a:rPr>
                  <a:t>Уведомление о принятии к рассмотрению</a:t>
                </a:r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47" name="Прямая со стрелкой 485"/>
              <p:cNvSpPr>
                <a:spLocks noChangeShapeType="1"/>
              </p:cNvSpPr>
              <p:nvPr/>
            </p:nvSpPr>
            <p:spPr bwMode="auto">
              <a:xfrm rot="120000" flipV="1">
                <a:off x="2978758" y="6156000"/>
                <a:ext cx="2303904" cy="49392"/>
              </a:xfrm>
              <a:prstGeom prst="straightConnector1">
                <a:avLst/>
              </a:prstGeom>
              <a:noFill/>
              <a:ln w="6350">
                <a:solidFill>
                  <a:srgbClr val="ED7D31"/>
                </a:solidFill>
                <a:miter lim="800000"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48" name="Надпись 42"/>
              <p:cNvSpPr txBox="1">
                <a:spLocks noChangeArrowheads="1"/>
              </p:cNvSpPr>
              <p:nvPr/>
            </p:nvSpPr>
            <p:spPr bwMode="auto">
              <a:xfrm>
                <a:off x="3630657" y="5806058"/>
                <a:ext cx="1099156" cy="283354"/>
              </a:xfrm>
              <a:prstGeom prst="rect">
                <a:avLst/>
              </a:prstGeom>
              <a:noFill/>
              <a:ln w="6350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800000"/>
                    </a:solidFill>
                    <a:effectLst/>
                    <a:uLnTx/>
                    <a:uFillTx/>
                    <a:latin typeface="Arial" pitchFamily="34" charset="0"/>
                    <a:ea typeface="Calibri" pitchFamily="34" charset="0"/>
                    <a:cs typeface="Times New Roman" pitchFamily="18" charset="0"/>
                  </a:rPr>
                  <a:t>30 дней</a:t>
                </a:r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2997275" y="2637706"/>
                <a:ext cx="0" cy="3094550"/>
              </a:xfrm>
              <a:prstGeom prst="line">
                <a:avLst/>
              </a:prstGeom>
              <a:ln w="28575"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Прямоугольник 404"/>
              <p:cNvSpPr>
                <a:spLocks noChangeArrowheads="1"/>
              </p:cNvSpPr>
              <p:nvPr/>
            </p:nvSpPr>
            <p:spPr bwMode="auto">
              <a:xfrm>
                <a:off x="5162048" y="1728000"/>
                <a:ext cx="1094764" cy="3960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Calibri" pitchFamily="34" charset="0"/>
                    <a:cs typeface="Times New Roman" pitchFamily="18" charset="0"/>
                  </a:rPr>
                  <a:t>Информирование о начале проверки за 5 дней</a:t>
                </a:r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cxnSp>
            <p:nvCxnSpPr>
              <p:cNvPr id="55" name="Прямая со стрелкой 54"/>
              <p:cNvCxnSpPr/>
              <p:nvPr/>
            </p:nvCxnSpPr>
            <p:spPr>
              <a:xfrm flipV="1">
                <a:off x="7190608" y="2133650"/>
                <a:ext cx="0" cy="504056"/>
              </a:xfrm>
              <a:prstGeom prst="straightConnector1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Прямая со стрелкой 56"/>
              <p:cNvCxnSpPr/>
              <p:nvPr/>
            </p:nvCxnSpPr>
            <p:spPr>
              <a:xfrm>
                <a:off x="7998600" y="2133650"/>
                <a:ext cx="11396" cy="864096"/>
              </a:xfrm>
              <a:prstGeom prst="straightConnector1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58" name="Рисунок 459" descr="White flag icon.sv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0800000" y="5734050"/>
                <a:ext cx="256715" cy="729939"/>
              </a:xfrm>
              <a:prstGeom prst="rect">
                <a:avLst/>
              </a:prstGeom>
              <a:noFill/>
            </p:spPr>
          </p:pic>
          <p:cxnSp>
            <p:nvCxnSpPr>
              <p:cNvPr id="59" name="Прямая соединительная линия 58"/>
              <p:cNvCxnSpPr/>
              <p:nvPr/>
            </p:nvCxnSpPr>
            <p:spPr>
              <a:xfrm rot="-60000" flipH="1">
                <a:off x="10846147" y="3933850"/>
                <a:ext cx="72008" cy="1817982"/>
              </a:xfrm>
              <a:prstGeom prst="line">
                <a:avLst/>
              </a:prstGeom>
              <a:ln w="28575"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Прямая со стрелкой 485"/>
              <p:cNvSpPr>
                <a:spLocks noChangeShapeType="1"/>
              </p:cNvSpPr>
              <p:nvPr/>
            </p:nvSpPr>
            <p:spPr bwMode="auto">
              <a:xfrm rot="120000" flipV="1">
                <a:off x="2911498" y="6231311"/>
                <a:ext cx="7454671" cy="203006"/>
              </a:xfrm>
              <a:prstGeom prst="straightConnector1">
                <a:avLst/>
              </a:prstGeom>
              <a:noFill/>
              <a:ln w="6350">
                <a:solidFill>
                  <a:srgbClr val="ED7D31"/>
                </a:solidFill>
                <a:miter lim="800000"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3" name="Надпись 42"/>
              <p:cNvSpPr txBox="1">
                <a:spLocks noChangeArrowheads="1"/>
              </p:cNvSpPr>
              <p:nvPr/>
            </p:nvSpPr>
            <p:spPr bwMode="auto">
              <a:xfrm>
                <a:off x="8685907" y="6022082"/>
                <a:ext cx="1099156" cy="283354"/>
              </a:xfrm>
              <a:prstGeom prst="rect">
                <a:avLst/>
              </a:prstGeom>
              <a:noFill/>
              <a:ln w="6350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800000"/>
                    </a:solidFill>
                    <a:effectLst/>
                    <a:uLnTx/>
                    <a:uFillTx/>
                    <a:latin typeface="Arial" pitchFamily="34" charset="0"/>
                    <a:ea typeface="Calibri" pitchFamily="34" charset="0"/>
                    <a:cs typeface="Times New Roman" pitchFamily="18" charset="0"/>
                  </a:rPr>
                  <a:t>100 дней</a:t>
                </a:r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pic>
            <p:nvPicPr>
              <p:cNvPr id="97282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421211" y="5214838"/>
                <a:ext cx="432048" cy="4610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6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11371104" y="5302002"/>
                <a:ext cx="432048" cy="4610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67" name="Прямая соединительная линия 66"/>
              <p:cNvCxnSpPr/>
              <p:nvPr/>
            </p:nvCxnSpPr>
            <p:spPr>
              <a:xfrm flipH="1">
                <a:off x="10404001" y="2709714"/>
                <a:ext cx="28012" cy="3042118"/>
              </a:xfrm>
              <a:prstGeom prst="line">
                <a:avLst/>
              </a:prstGeom>
              <a:ln w="28575"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69" name="Рисунок 459" descr="White flag icon.sv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0414099" y="5734050"/>
                <a:ext cx="256715" cy="729939"/>
              </a:xfrm>
              <a:prstGeom prst="rect">
                <a:avLst/>
              </a:prstGeom>
              <a:noFill/>
            </p:spPr>
          </p:pic>
          <p:sp>
            <p:nvSpPr>
              <p:cNvPr id="70" name="Надпись 42"/>
              <p:cNvSpPr txBox="1">
                <a:spLocks noChangeArrowheads="1"/>
              </p:cNvSpPr>
              <p:nvPr/>
            </p:nvSpPr>
            <p:spPr bwMode="auto">
              <a:xfrm>
                <a:off x="10630123" y="6166098"/>
                <a:ext cx="1099156" cy="283354"/>
              </a:xfrm>
              <a:prstGeom prst="rect">
                <a:avLst/>
              </a:prstGeom>
              <a:noFill/>
              <a:ln w="6350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800000"/>
                    </a:solidFill>
                    <a:effectLst/>
                    <a:uLnTx/>
                    <a:uFillTx/>
                    <a:latin typeface="Arial" pitchFamily="34" charset="0"/>
                    <a:ea typeface="Calibri" pitchFamily="34" charset="0"/>
                    <a:cs typeface="Times New Roman" pitchFamily="18" charset="0"/>
                  </a:rPr>
                  <a:t>5 дней</a:t>
                </a:r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71" name="Прямая со стрелкой 485"/>
              <p:cNvSpPr>
                <a:spLocks noChangeShapeType="1"/>
              </p:cNvSpPr>
              <p:nvPr/>
            </p:nvSpPr>
            <p:spPr bwMode="auto">
              <a:xfrm rot="420000" flipV="1">
                <a:off x="10483152" y="6235044"/>
                <a:ext cx="362305" cy="45719"/>
              </a:xfrm>
              <a:prstGeom prst="straightConnector1">
                <a:avLst/>
              </a:prstGeom>
              <a:noFill/>
              <a:ln w="6350">
                <a:solidFill>
                  <a:srgbClr val="ED7D31"/>
                </a:solidFill>
                <a:miter lim="800000"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2" name="Прямоугольник 71"/>
              <p:cNvSpPr/>
              <p:nvPr/>
            </p:nvSpPr>
            <p:spPr>
              <a:xfrm>
                <a:off x="7677795" y="2997746"/>
                <a:ext cx="2736304" cy="936104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ru-RU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Принятие решения</a:t>
                </a:r>
              </a:p>
            </p:txBody>
          </p:sp>
          <p:sp>
            <p:nvSpPr>
              <p:cNvPr id="74" name="Прямоугольник: скругленные углы 316"/>
              <p:cNvSpPr>
                <a:spLocks noChangeArrowheads="1"/>
              </p:cNvSpPr>
              <p:nvPr/>
            </p:nvSpPr>
            <p:spPr bwMode="auto">
              <a:xfrm>
                <a:off x="10557243" y="2196000"/>
                <a:ext cx="677751" cy="319461"/>
              </a:xfrm>
              <a:prstGeom prst="roundRect">
                <a:avLst>
                  <a:gd name="adj" fmla="val 16667"/>
                </a:avLst>
              </a:prstGeom>
              <a:solidFill>
                <a:schemeClr val="accent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ea typeface="Calibri" pitchFamily="34" charset="0"/>
                    <a:cs typeface="Times New Roman" pitchFamily="18" charset="0"/>
                  </a:rPr>
                  <a:t>СПК</a:t>
                </a:r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cxnSp>
            <p:nvCxnSpPr>
              <p:cNvPr id="75" name="Прямая соединительная линия 74"/>
              <p:cNvCxnSpPr>
                <a:cxnSpLocks/>
              </p:cNvCxnSpPr>
              <p:nvPr/>
            </p:nvCxnSpPr>
            <p:spPr>
              <a:xfrm rot="21360000" flipH="1">
                <a:off x="10768715" y="2493690"/>
                <a:ext cx="22509" cy="504056"/>
              </a:xfrm>
              <a:prstGeom prst="line">
                <a:avLst/>
              </a:prstGeom>
              <a:ln w="571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Прямая со стрелкой 78"/>
              <p:cNvCxnSpPr/>
              <p:nvPr/>
            </p:nvCxnSpPr>
            <p:spPr>
              <a:xfrm flipV="1">
                <a:off x="10432013" y="1557586"/>
                <a:ext cx="0" cy="648072"/>
              </a:xfrm>
              <a:prstGeom prst="straightConnector1">
                <a:avLst/>
              </a:prstGeom>
              <a:ln>
                <a:solidFill>
                  <a:srgbClr val="00206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Прямоугольник 404"/>
              <p:cNvSpPr>
                <a:spLocks noChangeArrowheads="1"/>
              </p:cNvSpPr>
              <p:nvPr/>
            </p:nvSpPr>
            <p:spPr bwMode="auto">
              <a:xfrm>
                <a:off x="9143256" y="2160000"/>
                <a:ext cx="1368152" cy="5400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Calibri" pitchFamily="34" charset="0"/>
                    <a:cs typeface="Times New Roman" pitchFamily="18" charset="0"/>
                  </a:rPr>
                  <a:t>Решение о наделении полномочиями / об отказе в наделении полномочиями</a:t>
                </a:r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cxnSp>
            <p:nvCxnSpPr>
              <p:cNvPr id="83" name="Прямая со стрелкой 82"/>
              <p:cNvCxnSpPr/>
              <p:nvPr/>
            </p:nvCxnSpPr>
            <p:spPr>
              <a:xfrm flipV="1">
                <a:off x="10270083" y="2709714"/>
                <a:ext cx="0" cy="288032"/>
              </a:xfrm>
              <a:prstGeom prst="straightConnector1">
                <a:avLst/>
              </a:prstGeom>
              <a:ln>
                <a:solidFill>
                  <a:schemeClr val="accent2">
                    <a:lumMod val="7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Прямая со стрелкой 84"/>
              <p:cNvCxnSpPr/>
              <p:nvPr/>
            </p:nvCxnSpPr>
            <p:spPr>
              <a:xfrm>
                <a:off x="10486107" y="2709714"/>
                <a:ext cx="0" cy="288032"/>
              </a:xfrm>
              <a:prstGeom prst="straightConnector1">
                <a:avLst/>
              </a:prstGeom>
              <a:ln>
                <a:solidFill>
                  <a:schemeClr val="accent2">
                    <a:lumMod val="7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Свиток: вертикальный 446"/>
              <p:cNvSpPr>
                <a:spLocks noChangeArrowheads="1"/>
              </p:cNvSpPr>
              <p:nvPr/>
            </p:nvSpPr>
            <p:spPr bwMode="auto">
              <a:xfrm>
                <a:off x="8007767" y="4221882"/>
                <a:ext cx="2203403" cy="896471"/>
              </a:xfrm>
              <a:prstGeom prst="verticalScroll">
                <a:avLst>
                  <a:gd name="adj" fmla="val 12500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Calibri" pitchFamily="34" charset="0"/>
                    <a:cs typeface="Times New Roman" pitchFamily="18" charset="0"/>
                  </a:rPr>
                  <a:t>Приказ Минтруда </a:t>
                </a:r>
                <a:r>
                  <a:rPr kumimoji="1" lang="ru-RU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Calibri" pitchFamily="34" charset="0"/>
                    <a:cs typeface="Times New Roman" pitchFamily="18" charset="0"/>
                  </a:rPr>
                  <a:t>России</a:t>
                </a:r>
                <a:r>
                  <a:rPr kumimoji="1" lang="ru-RU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Arial" panose="020B0604020202020204" pitchFamily="34" charset="0"/>
                  </a:rPr>
                  <a:t> № 759н от 19 декабря</a:t>
                </a:r>
                <a:r>
                  <a:rPr kumimoji="1" lang="ru-RU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Calibri" pitchFamily="34" charset="0"/>
                    <a:cs typeface="Times New Roman" pitchFamily="18" charset="0"/>
                  </a:rPr>
                  <a:t> 2016 года</a:t>
                </a:r>
                <a:endParaRPr kumimoji="0" lang="ru-RU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Times New Roman" pitchFamily="18" charset="0"/>
                  <a:cs typeface="Arial" pitchFamily="34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Calibri" pitchFamily="34" charset="0"/>
                    <a:cs typeface="Times New Roman" pitchFamily="18" charset="0"/>
                  </a:rPr>
                  <a:t>Порядок отбора ЦОК</a:t>
                </a:r>
                <a:endParaRPr kumimoji="0" lang="ru-RU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cxnSp>
            <p:nvCxnSpPr>
              <p:cNvPr id="88" name="Прямая со стрелкой 87"/>
              <p:cNvCxnSpPr>
                <a:endCxn id="21" idx="0"/>
              </p:cNvCxnSpPr>
              <p:nvPr/>
            </p:nvCxnSpPr>
            <p:spPr>
              <a:xfrm flipH="1">
                <a:off x="5400857" y="5013970"/>
                <a:ext cx="2674250" cy="72008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Прямая со стрелкой 89"/>
              <p:cNvCxnSpPr>
                <a:stCxn id="86" idx="2"/>
              </p:cNvCxnSpPr>
              <p:nvPr/>
            </p:nvCxnSpPr>
            <p:spPr>
              <a:xfrm>
                <a:off x="9109468" y="5118353"/>
                <a:ext cx="1322546" cy="68770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Прямая со стрелкой 100"/>
              <p:cNvCxnSpPr/>
              <p:nvPr/>
            </p:nvCxnSpPr>
            <p:spPr>
              <a:xfrm rot="660000" flipH="1" flipV="1">
                <a:off x="9036703" y="4008761"/>
                <a:ext cx="47911" cy="216024"/>
              </a:xfrm>
              <a:prstGeom prst="straightConnector1">
                <a:avLst/>
              </a:prstGeom>
              <a:ln w="3810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Прямоугольник: скругленные углы 316"/>
              <p:cNvSpPr>
                <a:spLocks noChangeArrowheads="1"/>
              </p:cNvSpPr>
              <p:nvPr/>
            </p:nvSpPr>
            <p:spPr bwMode="auto">
              <a:xfrm>
                <a:off x="11331569" y="2997746"/>
                <a:ext cx="639661" cy="319461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Calibri" pitchFamily="34" charset="0"/>
                    <a:cs typeface="Times New Roman" pitchFamily="18" charset="0"/>
                  </a:rPr>
                  <a:t>РЕЕСТР</a:t>
                </a:r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76" name="Прямоугольник 404"/>
              <p:cNvSpPr>
                <a:spLocks noChangeArrowheads="1"/>
              </p:cNvSpPr>
              <p:nvPr/>
            </p:nvSpPr>
            <p:spPr bwMode="auto">
              <a:xfrm>
                <a:off x="11204474" y="1736671"/>
                <a:ext cx="752795" cy="36004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Calibri" pitchFamily="34" charset="0"/>
                    <a:cs typeface="Times New Roman" pitchFamily="18" charset="0"/>
                  </a:rPr>
                  <a:t>Сведения о ЦОК</a:t>
                </a:r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115" name="Прямоугольник: скругленные углы 316"/>
              <p:cNvSpPr>
                <a:spLocks noChangeArrowheads="1"/>
              </p:cNvSpPr>
              <p:nvPr/>
            </p:nvSpPr>
            <p:spPr bwMode="auto">
              <a:xfrm>
                <a:off x="11442116" y="3645818"/>
                <a:ext cx="543071" cy="319461"/>
              </a:xfrm>
              <a:prstGeom prst="roundRect">
                <a:avLst>
                  <a:gd name="adj" fmla="val 16667"/>
                </a:avLst>
              </a:prstGeom>
              <a:solidFill>
                <a:schemeClr val="accent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ea typeface="Calibri" pitchFamily="34" charset="0"/>
                    <a:cs typeface="Times New Roman" pitchFamily="18" charset="0"/>
                  </a:rPr>
                  <a:t>НАРК</a:t>
                </a:r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p:grpSp>
        <p:cxnSp>
          <p:nvCxnSpPr>
            <p:cNvPr id="18" name="Прямая со стрелкой 17"/>
            <p:cNvCxnSpPr>
              <a:endCxn id="76" idx="0"/>
            </p:cNvCxnSpPr>
            <p:nvPr/>
          </p:nvCxnSpPr>
          <p:spPr>
            <a:xfrm>
              <a:off x="11422211" y="1557586"/>
              <a:ext cx="5354" cy="179085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32"/>
            <p:cNvCxnSpPr>
              <a:cxnSpLocks/>
            </p:cNvCxnSpPr>
            <p:nvPr/>
          </p:nvCxnSpPr>
          <p:spPr>
            <a:xfrm rot="-120000" flipH="1">
              <a:off x="11772000" y="2085901"/>
              <a:ext cx="30075" cy="911845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 стрелкой 37"/>
            <p:cNvCxnSpPr>
              <a:stCxn id="74" idx="3"/>
            </p:cNvCxnSpPr>
            <p:nvPr/>
          </p:nvCxnSpPr>
          <p:spPr>
            <a:xfrm>
              <a:off x="11062544" y="2355731"/>
              <a:ext cx="516904" cy="677951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Свиток: вертикальный 81"/>
            <p:cNvSpPr>
              <a:spLocks noChangeArrowheads="1"/>
            </p:cNvSpPr>
            <p:nvPr/>
          </p:nvSpPr>
          <p:spPr bwMode="auto">
            <a:xfrm>
              <a:off x="10944000" y="4032000"/>
              <a:ext cx="891601" cy="1230581"/>
            </a:xfrm>
            <a:prstGeom prst="verticalScroll">
              <a:avLst>
                <a:gd name="adj" fmla="val 12500"/>
              </a:avLst>
            </a:prstGeom>
            <a:solidFill>
              <a:sysClr val="window" lastClr="FFFFFF">
                <a:lumMod val="100000"/>
                <a:lumOff val="0"/>
              </a:sysClr>
            </a:solidFill>
            <a:ln w="12700">
              <a:solidFill>
                <a:sysClr val="windowText" lastClr="000000">
                  <a:lumMod val="100000"/>
                  <a:lumOff val="0"/>
                </a:sys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ru-RU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Приказ Минтруда России № 649н от 15 ноября 2016 года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 Реестре</a:t>
              </a:r>
              <a:endPara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cxnSp>
          <p:nvCxnSpPr>
            <p:cNvPr id="41" name="Прямая со стрелкой 40"/>
            <p:cNvCxnSpPr>
              <a:cxnSpLocks/>
            </p:cNvCxnSpPr>
            <p:nvPr/>
          </p:nvCxnSpPr>
          <p:spPr>
            <a:xfrm rot="300000" flipH="1" flipV="1">
              <a:off x="11238597" y="3286844"/>
              <a:ext cx="57048" cy="746222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Скругленный прямоугольник 92"/>
            <p:cNvSpPr/>
            <p:nvPr/>
          </p:nvSpPr>
          <p:spPr>
            <a:xfrm>
              <a:off x="5436000" y="2493690"/>
              <a:ext cx="1152128" cy="288032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ru-RU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Комиссия</a:t>
              </a:r>
            </a:p>
          </p:txBody>
        </p:sp>
        <p:cxnSp>
          <p:nvCxnSpPr>
            <p:cNvPr id="97" name="Прямая со стрелкой 96"/>
            <p:cNvCxnSpPr/>
            <p:nvPr/>
          </p:nvCxnSpPr>
          <p:spPr>
            <a:xfrm flipV="1">
              <a:off x="5976000" y="1557586"/>
              <a:ext cx="0" cy="93610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Прямая со стрелкой 98"/>
            <p:cNvCxnSpPr/>
            <p:nvPr/>
          </p:nvCxnSpPr>
          <p:spPr>
            <a:xfrm>
              <a:off x="6408000" y="1557586"/>
              <a:ext cx="0" cy="93610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Прямоугольник 404"/>
            <p:cNvSpPr>
              <a:spLocks noChangeArrowheads="1"/>
            </p:cNvSpPr>
            <p:nvPr/>
          </p:nvSpPr>
          <p:spPr bwMode="auto">
            <a:xfrm>
              <a:off x="6768000" y="1701602"/>
              <a:ext cx="1080000" cy="432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Заключение о соответствии требованиям</a:t>
              </a: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cxnSp>
          <p:nvCxnSpPr>
            <p:cNvPr id="105" name="Прямая соединительная линия 104"/>
            <p:cNvCxnSpPr/>
            <p:nvPr/>
          </p:nvCxnSpPr>
          <p:spPr>
            <a:xfrm flipH="1">
              <a:off x="6597675" y="2637706"/>
              <a:ext cx="21602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Прямая соединительная линия 110"/>
            <p:cNvCxnSpPr/>
            <p:nvPr/>
          </p:nvCxnSpPr>
          <p:spPr>
            <a:xfrm rot="-180000">
              <a:off x="4859995" y="2581413"/>
              <a:ext cx="577523" cy="2896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Прямая со стрелкой 119"/>
            <p:cNvCxnSpPr/>
            <p:nvPr/>
          </p:nvCxnSpPr>
          <p:spPr>
            <a:xfrm flipH="1" flipV="1">
              <a:off x="11062171" y="2205658"/>
              <a:ext cx="638142" cy="792008"/>
            </a:xfrm>
            <a:prstGeom prst="straightConnector1">
              <a:avLst/>
            </a:prstGeom>
            <a:ln>
              <a:solidFill>
                <a:schemeClr val="accent1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Прямая со стрелкой 123"/>
            <p:cNvCxnSpPr/>
            <p:nvPr/>
          </p:nvCxnSpPr>
          <p:spPr>
            <a:xfrm flipV="1">
              <a:off x="11710243" y="3285778"/>
              <a:ext cx="0" cy="360040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Прямая со стрелкой 127"/>
            <p:cNvCxnSpPr>
              <a:stCxn id="86" idx="1"/>
            </p:cNvCxnSpPr>
            <p:nvPr/>
          </p:nvCxnSpPr>
          <p:spPr>
            <a:xfrm flipH="1">
              <a:off x="2421212" y="4670118"/>
              <a:ext cx="5347536" cy="9919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Прямоугольник: скругленные углы 316"/>
            <p:cNvSpPr>
              <a:spLocks noChangeArrowheads="1"/>
            </p:cNvSpPr>
            <p:nvPr/>
          </p:nvSpPr>
          <p:spPr bwMode="auto">
            <a:xfrm>
              <a:off x="1440000" y="2565698"/>
              <a:ext cx="675066" cy="319461"/>
            </a:xfrm>
            <a:prstGeom prst="roundRect">
              <a:avLst>
                <a:gd name="adj" fmla="val 16667"/>
              </a:avLst>
            </a:prstGeom>
            <a:ln>
              <a:prstDash val="lgDash"/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РЕЕСТР</a:t>
              </a: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135" name="Прямоугольник: скругленные углы 316"/>
            <p:cNvSpPr>
              <a:spLocks noChangeArrowheads="1"/>
            </p:cNvSpPr>
            <p:nvPr/>
          </p:nvSpPr>
          <p:spPr bwMode="auto">
            <a:xfrm>
              <a:off x="1404000" y="2160000"/>
              <a:ext cx="900000" cy="319461"/>
            </a:xfrm>
            <a:prstGeom prst="roundRect">
              <a:avLst>
                <a:gd name="adj" fmla="val 16667"/>
              </a:avLst>
            </a:prstGeom>
            <a:ln>
              <a:prstDash val="lgDash"/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Электронная подпись</a:t>
              </a:r>
              <a:endPara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35525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4_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Mod val="75000"/>
          </a:schemeClr>
        </a:solidFill>
      </a:spPr>
      <a:bodyPr rtlCol="0" anchor="ctr"/>
      <a:lstStyle>
        <a:defPPr algn="ctr">
          <a:defRPr sz="1600"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8389</TotalTime>
  <Words>1640</Words>
  <Application>Microsoft Office PowerPoint</Application>
  <PresentationFormat>Произвольный</PresentationFormat>
  <Paragraphs>337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Pancetta Serif Pro Regular</vt:lpstr>
      <vt:lpstr>Pancetta Serif Pro SemiBold</vt:lpstr>
      <vt:lpstr>Times New Roman</vt:lpstr>
      <vt:lpstr>Тема Office</vt:lpstr>
      <vt:lpstr>4_Тема Office</vt:lpstr>
      <vt:lpstr>3_Тема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презентации</dc:title>
  <dc:creator>slushnikov@nark.ru</dc:creator>
  <cp:lastModifiedBy>Перевертайло Алексей Станиславович</cp:lastModifiedBy>
  <cp:revision>632</cp:revision>
  <cp:lastPrinted>2016-12-02T12:19:21Z</cp:lastPrinted>
  <dcterms:created xsi:type="dcterms:W3CDTF">2016-10-11T05:36:50Z</dcterms:created>
  <dcterms:modified xsi:type="dcterms:W3CDTF">2017-07-18T14:17:51Z</dcterms:modified>
</cp:coreProperties>
</file>